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25"/>
  </p:notesMasterIdLst>
  <p:sldIdLst>
    <p:sldId id="256" r:id="rId4"/>
    <p:sldId id="350" r:id="rId5"/>
    <p:sldId id="296" r:id="rId6"/>
    <p:sldId id="297" r:id="rId7"/>
    <p:sldId id="298" r:id="rId8"/>
    <p:sldId id="299" r:id="rId9"/>
    <p:sldId id="352" r:id="rId10"/>
    <p:sldId id="351" r:id="rId11"/>
    <p:sldId id="353" r:id="rId12"/>
    <p:sldId id="354" r:id="rId13"/>
    <p:sldId id="355" r:id="rId14"/>
    <p:sldId id="357" r:id="rId15"/>
    <p:sldId id="356" r:id="rId16"/>
    <p:sldId id="359" r:id="rId17"/>
    <p:sldId id="358" r:id="rId18"/>
    <p:sldId id="361" r:id="rId19"/>
    <p:sldId id="360" r:id="rId20"/>
    <p:sldId id="362" r:id="rId21"/>
    <p:sldId id="364" r:id="rId22"/>
    <p:sldId id="363" r:id="rId23"/>
    <p:sldId id="369" r:id="rId24"/>
    <p:sldId id="370" r:id="rId26"/>
    <p:sldId id="371" r:id="rId27"/>
    <p:sldId id="372" r:id="rId28"/>
    <p:sldId id="373" r:id="rId29"/>
    <p:sldId id="374" r:id="rId30"/>
    <p:sldId id="375" r:id="rId31"/>
    <p:sldId id="376" r:id="rId32"/>
    <p:sldId id="377" r:id="rId33"/>
    <p:sldId id="379" r:id="rId34"/>
    <p:sldId id="380" r:id="rId35"/>
    <p:sldId id="381" r:id="rId36"/>
    <p:sldId id="382" r:id="rId37"/>
    <p:sldId id="383" r:id="rId38"/>
    <p:sldId id="384" r:id="rId39"/>
    <p:sldId id="385" r:id="rId40"/>
    <p:sldId id="386" r:id="rId41"/>
    <p:sldId id="387" r:id="rId42"/>
    <p:sldId id="388" r:id="rId43"/>
    <p:sldId id="389" r:id="rId44"/>
    <p:sldId id="390" r:id="rId45"/>
    <p:sldId id="392" r:id="rId46"/>
    <p:sldId id="391" r:id="rId47"/>
    <p:sldId id="393" r:id="rId48"/>
    <p:sldId id="394" r:id="rId49"/>
    <p:sldId id="395" r:id="rId50"/>
    <p:sldId id="323" r:id="rId51"/>
  </p:sldIdLst>
  <p:sldSz cx="12192000" cy="6858000"/>
  <p:notesSz cx="6858000" cy="9144000"/>
  <p:custDataLst>
    <p:tags r:id="rId55"/>
  </p:custDataLst>
  <p:defaultTextStyle>
    <a:defPPr>
      <a:defRPr lang="en-US"/>
    </a:defPPr>
    <a:lvl1pPr marL="0" lvl="0"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1pPr>
    <a:lvl2pPr marL="457200" lvl="1"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2pPr>
    <a:lvl3pPr marL="914400" lvl="2"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3pPr>
    <a:lvl4pPr marL="1371600" lvl="3"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4pPr>
    <a:lvl5pPr marL="1828800" lvl="4"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5pPr>
    <a:lvl6pPr marL="2286000" lvl="5"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6pPr>
    <a:lvl7pPr marL="2743200" lvl="6"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7pPr>
    <a:lvl8pPr marL="3200400" lvl="7"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8pPr>
    <a:lvl9pPr marL="3657600" lvl="8"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109" d="100"/>
          <a:sy n="109" d="100"/>
        </p:scale>
        <p:origin x="636" y="114"/>
      </p:cViewPr>
      <p:guideLst>
        <p:guide orient="horz" pos="2184"/>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24" name="Rectangle 4"/>
          <p:cNvSpPr>
            <a:spLocks noRo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a:buNone/>
            </a:pPr>
            <a:fld id="{9A0DB2DC-4C9A-4742-B13C-FB6460FD3503}" type="slidenum">
              <a:rPr lang="en-US" altLang="zh-CN" sz="1200" dirty="0">
                <a:latin typeface="Calibri" panose="020F0502020204030204" pitchFamily="34" charset="0"/>
                <a:ea typeface="宋体" panose="02010600030101010101" pitchFamily="2" charset="-122"/>
              </a:rPr>
            </a:fld>
            <a:endParaRPr lang="en-US" altLang="zh-CN"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050" name="Group 6"/>
          <p:cNvGrpSpPr/>
          <p:nvPr/>
        </p:nvGrpSpPr>
        <p:grpSpPr>
          <a:xfrm>
            <a:off x="0" y="-7937"/>
            <a:ext cx="12192000" cy="6865937"/>
            <a:chOff x="0" y="-8467"/>
            <a:chExt cx="12192000" cy="6866467"/>
          </a:xfrm>
        </p:grpSpPr>
        <p:cxnSp>
          <p:nvCxnSpPr>
            <p:cNvPr id="9"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9"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0"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1"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3075" name="TextBox 19"/>
          <p:cNvSpPr txBox="1"/>
          <p:nvPr/>
        </p:nvSpPr>
        <p:spPr>
          <a:xfrm>
            <a:off x="541338" y="790575"/>
            <a:ext cx="609600" cy="584200"/>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3076" name="TextBox 21"/>
          <p:cNvSpPr txBox="1"/>
          <p:nvPr/>
        </p:nvSpPr>
        <p:spPr>
          <a:xfrm>
            <a:off x="8893175" y="2886075"/>
            <a:ext cx="609600" cy="585788"/>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dirty="0">
              <a:solidFill>
                <a:srgbClr val="C0E474"/>
              </a:solidFill>
              <a:latin typeface="Arial" panose="020B0604020202020204" pitchFamily="34" charset="0"/>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10"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4099" name="TextBox 23"/>
          <p:cNvSpPr txBox="1"/>
          <p:nvPr/>
        </p:nvSpPr>
        <p:spPr>
          <a:xfrm>
            <a:off x="541338" y="790575"/>
            <a:ext cx="609600" cy="584200"/>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4100" name="TextBox 24"/>
          <p:cNvSpPr txBox="1"/>
          <p:nvPr/>
        </p:nvSpPr>
        <p:spPr>
          <a:xfrm>
            <a:off x="8893175" y="2886075"/>
            <a:ext cx="609600" cy="585788"/>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10"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4"/>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5"/>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6"/>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050" name="Group 6"/>
          <p:cNvGrpSpPr/>
          <p:nvPr/>
        </p:nvGrpSpPr>
        <p:grpSpPr>
          <a:xfrm>
            <a:off x="0" y="-7937"/>
            <a:ext cx="12192000" cy="6865937"/>
            <a:chOff x="0" y="-8467"/>
            <a:chExt cx="12192000" cy="6866467"/>
          </a:xfrm>
        </p:grpSpPr>
        <p:cxnSp>
          <p:nvCxnSpPr>
            <p:cNvPr id="9"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9"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0"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1"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vert="horz" lIns="91440" tIns="45720" rIns="91440" bIns="45720"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marR="0" lvl="0" indent="0" algn="ctr"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None/>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mn-lt"/>
                <a:ea typeface="+mn-ea"/>
                <a:cs typeface="+mn-cs"/>
              </a:rPr>
              <a:t>单击图标添加图片</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3075" name="TextBox 19"/>
          <p:cNvSpPr txBox="1"/>
          <p:nvPr/>
        </p:nvSpPr>
        <p:spPr>
          <a:xfrm>
            <a:off x="541338" y="790575"/>
            <a:ext cx="609600" cy="584200"/>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3076" name="TextBox 21"/>
          <p:cNvSpPr txBox="1"/>
          <p:nvPr/>
        </p:nvSpPr>
        <p:spPr>
          <a:xfrm>
            <a:off x="8893175" y="2886075"/>
            <a:ext cx="609600" cy="585788"/>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dirty="0">
              <a:solidFill>
                <a:srgbClr val="C0E474"/>
              </a:solidFill>
              <a:latin typeface="Arial" panose="020B0604020202020204" pitchFamily="34" charset="0"/>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10"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4099" name="TextBox 23"/>
          <p:cNvSpPr txBox="1"/>
          <p:nvPr/>
        </p:nvSpPr>
        <p:spPr>
          <a:xfrm>
            <a:off x="541338" y="790575"/>
            <a:ext cx="609600" cy="584200"/>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4100" name="TextBox 24"/>
          <p:cNvSpPr txBox="1"/>
          <p:nvPr/>
        </p:nvSpPr>
        <p:spPr>
          <a:xfrm>
            <a:off x="8893175" y="2886075"/>
            <a:ext cx="609600" cy="585788"/>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10"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4"/>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5"/>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6"/>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vert="horz" lIns="91440" tIns="45720" rIns="91440" bIns="45720"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marR="0" lvl="0" indent="0" algn="ctr"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None/>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mn-lt"/>
                <a:ea typeface="+mn-ea"/>
                <a:cs typeface="+mn-cs"/>
              </a:rPr>
              <a:t>单击图标添加图片</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7" Type="http://schemas.openxmlformats.org/officeDocument/2006/relationships/theme" Target="../theme/theme2.xml"/><Relationship Id="rId16" Type="http://schemas.openxmlformats.org/officeDocument/2006/relationships/slideLayout" Target="../slideLayouts/slideLayout32.xml"/><Relationship Id="rId15" Type="http://schemas.openxmlformats.org/officeDocument/2006/relationships/slideLayout" Target="../slideLayouts/slideLayout31.xml"/><Relationship Id="rId14" Type="http://schemas.openxmlformats.org/officeDocument/2006/relationships/slideLayout" Target="../slideLayouts/slideLayout30.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grpSp>
        <p:nvGrpSpPr>
          <p:cNvPr id="1026" name="Group 6"/>
          <p:cNvGrpSpPr/>
          <p:nvPr/>
        </p:nvGrpSpPr>
        <p:grpSpPr>
          <a:xfrm>
            <a:off x="0" y="-7937"/>
            <a:ext cx="12192000" cy="686593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a:xfrm>
            <a:off x="677863" y="609600"/>
            <a:ext cx="8596312" cy="1320800"/>
          </a:xfrm>
          <a:prstGeom prst="rect">
            <a:avLst/>
          </a:prstGeom>
          <a:noFill/>
          <a:ln w="9525">
            <a:noFill/>
          </a:ln>
        </p:spPr>
        <p:txBody>
          <a:bodyPr/>
          <a:p>
            <a:pPr lvl="0"/>
            <a:r>
              <a:rPr lang="zh-CN" altLang="en-US" dirty="0"/>
              <a:t>单击此处编辑母版标题样式</a:t>
            </a:r>
            <a:endParaRPr lang="zh-CN" altLang="en-US" dirty="0"/>
          </a:p>
        </p:txBody>
      </p:sp>
      <p:sp>
        <p:nvSpPr>
          <p:cNvPr id="1028" name="Text Placeholder 2"/>
          <p:cNvSpPr>
            <a:spLocks noGrp="1"/>
          </p:cNvSpPr>
          <p:nvPr>
            <p:ph type="body" idx="1"/>
          </p:nvPr>
        </p:nvSpPr>
        <p:spPr>
          <a:xfrm>
            <a:off x="677863" y="2160588"/>
            <a:ext cx="8596312" cy="3881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lstStyle>
            <a:lvl1pPr algn="r">
              <a:defRPr sz="900">
                <a:solidFill>
                  <a:schemeClr val="accent1"/>
                </a:solidFill>
                <a:ea typeface="华文新魏" panose="02010800040101010101" pitchFamily="2" charset="-122"/>
              </a:defRPr>
            </a:lvl1pPr>
          </a:lstStyle>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grpSp>
        <p:nvGrpSpPr>
          <p:cNvPr id="1026" name="Group 6"/>
          <p:cNvGrpSpPr/>
          <p:nvPr/>
        </p:nvGrpSpPr>
        <p:grpSpPr>
          <a:xfrm>
            <a:off x="0" y="-7937"/>
            <a:ext cx="12192000" cy="686593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a:xfrm>
            <a:off x="677863" y="609600"/>
            <a:ext cx="8596312" cy="1320800"/>
          </a:xfrm>
          <a:prstGeom prst="rect">
            <a:avLst/>
          </a:prstGeom>
          <a:noFill/>
          <a:ln w="9525">
            <a:noFill/>
          </a:ln>
        </p:spPr>
        <p:txBody>
          <a:bodyPr/>
          <a:p>
            <a:pPr lvl="0"/>
            <a:r>
              <a:rPr lang="zh-CN" altLang="en-US" dirty="0"/>
              <a:t>单击此处编辑母版标题样式</a:t>
            </a:r>
            <a:endParaRPr lang="zh-CN" altLang="en-US" dirty="0"/>
          </a:p>
        </p:txBody>
      </p:sp>
      <p:sp>
        <p:nvSpPr>
          <p:cNvPr id="1028" name="Text Placeholder 2"/>
          <p:cNvSpPr>
            <a:spLocks noGrp="1"/>
          </p:cNvSpPr>
          <p:nvPr>
            <p:ph type="body" idx="1"/>
          </p:nvPr>
        </p:nvSpPr>
        <p:spPr>
          <a:xfrm>
            <a:off x="677863" y="2160588"/>
            <a:ext cx="8596312" cy="3881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lstStyle>
            <a:lvl1pPr algn="r">
              <a:defRPr sz="900">
                <a:solidFill>
                  <a:schemeClr val="accent1"/>
                </a:solidFill>
                <a:ea typeface="华文新魏" panose="02010800040101010101" pitchFamily="2" charset="-122"/>
              </a:defRPr>
            </a:lvl1pPr>
          </a:lstStyle>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jpeg"/><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Rectangle 2"/>
          <p:cNvSpPr>
            <a:spLocks noGrp="1" noChangeArrowheads="1"/>
          </p:cNvSpPr>
          <p:nvPr>
            <p:ph type="ctrTitle"/>
          </p:nvPr>
        </p:nvSpPr>
        <p:spPr>
          <a:xfrm>
            <a:off x="1506538" y="2405063"/>
            <a:ext cx="7767638" cy="1646238"/>
          </a:xfrm>
        </p:spPr>
        <p:txBody>
          <a:bodyPr vert="horz" lIns="91440" tIns="45720" rIns="91440" bIns="45720" rtlCol="0" anchor="b">
            <a:no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0" lang="zh-CN" altLang="en-US"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项目九</a:t>
            </a:r>
            <a:r>
              <a:rPr kumimoji="0" lang="en-US" altLang="zh-CN"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 </a:t>
            </a:r>
            <a:r>
              <a:rPr kumimoji="0" lang="zh-CN" altLang="en-US"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 建筑工程项目收尾管理</a:t>
            </a:r>
            <a:endParaRPr kumimoji="0" lang="zh-CN" altLang="en-US"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(一)施工项目竣工验收的程序</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施工项目竣工验收一般程序如图9-1所示。</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三、施工项目竣工验收阶段管理的程序和主要工作</a:t>
            </a:r>
            <a:endParaRPr lang="zh-CN" sz="2400" b="1" dirty="0">
              <a:latin typeface="微软雅黑" panose="020B0503020204020204" pitchFamily="34" charset="-122"/>
              <a:ea typeface="微软雅黑" panose="020B0503020204020204" pitchFamily="34" charset="-122"/>
            </a:endParaRPr>
          </a:p>
        </p:txBody>
      </p:sp>
      <p:pic>
        <p:nvPicPr>
          <p:cNvPr id="212" name="9-1.EPS" descr="id:2147505620;FounderCES"/>
          <p:cNvPicPr>
            <a:picLocks noChangeAspect="1"/>
          </p:cNvPicPr>
          <p:nvPr>
            <p:custDataLst>
              <p:tags r:id="rId1"/>
            </p:custDataLst>
          </p:nvPr>
        </p:nvPicPr>
        <p:blipFill>
          <a:blip r:embed="rId2"/>
          <a:stretch>
            <a:fillRect/>
          </a:stretch>
        </p:blipFill>
        <p:spPr>
          <a:xfrm>
            <a:off x="5375910" y="1125220"/>
            <a:ext cx="5045075" cy="4667885"/>
          </a:xfrm>
          <a:prstGeom prst="rect">
            <a:avLst/>
          </a:prstGeom>
        </p:spPr>
      </p:pic>
      <p:sp>
        <p:nvSpPr>
          <p:cNvPr id="100" name="文本框 99"/>
          <p:cNvSpPr txBox="1"/>
          <p:nvPr/>
        </p:nvSpPr>
        <p:spPr>
          <a:xfrm>
            <a:off x="6096000" y="6237605"/>
            <a:ext cx="4332605" cy="368300"/>
          </a:xfrm>
          <a:prstGeom prst="rect">
            <a:avLst/>
          </a:prstGeom>
          <a:noFill/>
          <a:ln w="9525">
            <a:noFill/>
          </a:ln>
        </p:spPr>
        <p:txBody>
          <a:bodyPr wrap="square">
            <a:spAutoFit/>
          </a:bodyPr>
          <a:p>
            <a:pPr algn="ctr"/>
            <a:r>
              <a:rPr lang="zh-CN" sz="1800" b="1">
                <a:solidFill>
                  <a:srgbClr val="000000"/>
                </a:solidFill>
                <a:latin typeface="NEU-BZ-S92" charset="0"/>
                <a:cs typeface="方正书宋_GBK" charset="0"/>
              </a:rPr>
              <a:t>图</a:t>
            </a:r>
            <a:r>
              <a:rPr lang="en-US" sz="1800" b="1">
                <a:solidFill>
                  <a:srgbClr val="000000"/>
                </a:solidFill>
                <a:latin typeface="NEU-HZ-S92" charset="0"/>
                <a:cs typeface="方正书宋_GBK" charset="0"/>
              </a:rPr>
              <a:t>9-1</a:t>
            </a:r>
            <a:r>
              <a:rPr lang="zh-CN" sz="1800" b="1">
                <a:solidFill>
                  <a:srgbClr val="000000"/>
                </a:solidFill>
                <a:cs typeface="方正书宋_GBK" charset="0"/>
              </a:rPr>
              <a:t>　</a:t>
            </a:r>
            <a:r>
              <a:rPr lang="zh-CN" sz="1800" b="1">
                <a:solidFill>
                  <a:srgbClr val="000000"/>
                </a:solidFill>
                <a:latin typeface="NEU-BZ-S92" charset="0"/>
                <a:cs typeface="方正书宋_GBK" charset="0"/>
              </a:rPr>
              <a:t>施工项目竣工验收一般程序</a:t>
            </a:r>
            <a:endParaRPr lang="zh-CN" altLang="en-US" sz="1800" b="1">
              <a:solidFill>
                <a:srgbClr val="000000"/>
              </a:solidFill>
              <a:latin typeface="NEU-BZ-S92" charset="0"/>
              <a:cs typeface="方正书宋_GBK"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(二)施工项目竣工验收各阶段的主要工作</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1.施工项目的收尾工作</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2.施工方各项竣工验收准备工作</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3.验收初验</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4.正式验收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三、施工项目竣工验收阶段管理的程序和主要工作</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1.竣工资料的收集整理</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竣工验收必须有完整的技术与施工管理资料。竣工资料由以下几部分构成:</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(1)工程管理资料。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(2)施工管理资料。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(3)施工技术资料。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(4)施工测量记录。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(5)施工物质资料。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四、竣工资料的管理</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(6)施工记录。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(7)施工试验资料。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(8)结构实体检验记录。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(9)见证管理资料。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(10)施工质量验收记录。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2.工程资料的整理与移交</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主要包括的表格有工程资料封面、工程资料卷内目录、分项目录、混凝土与砂浆强度报告目录、钢筋连接(原材)试验报告目录、工程资料移交书、工程资料移交目录。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单位工程完工后,将以上资料收集整理后,施工单位应自行组织有关人员进行检查评定,并向建设单位提交工程验收报告,并参加工程的竣工验收。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四、竣工资料的管理</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(1)单位(子单位)工程按照设计文件、合同约定完工后,施工单位自行进行施工质量检查并整理工程施工技术管理资料,送质监机构抽查。</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(2)施工单位在收到质监机构抽查意见书面通知后符合质量验收条件的,填写《工程质量验收申请表》,经工程监理单位审核后,向建设单位申请办理工程验收手续。</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(3)监理单位在工程质量验收前整理完整的质量监理资料,并对所监理工程的质量进行评估,编写《工程质量评估报告》并提交给建设单位。</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(4)勘察、设计单位对勘察、设计文件及施工过程中由设计单位签署的设计变更通知书进行检查,并向建设单位提交《质量检查报告》。</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五、竣工验收组织</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建设单位在收到上述各有关单位资料和报告后,对符合工程质量验收要求的工程,组织勘察、设计、施工和监理等单位和其他有关方面的专家组成质量验收组,制订验收方案。并将验收组成员名单、验收方案等内容的工程质量验收计划书送交质监机构。</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(6)验收组听取建设、勘察、设计、施工和监理等单位的关于工程履行合同情况和在工程建设中各个环节执行法律、法规和工程建设强制性标准情况的汇报。</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(7)验收组审阅建设、勘察、设计、施工、监理单位的工程档案资料。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(8)实地查验工程质量。</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(9)验收组对工程勘察、设计、施工质量和各管理环节等方面作出全面评价,形成验收组人员签署的工程质量验收意见,并向负责该工程质量监督的质监机构提交单位(子单位)工程质量验收记录。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五、竣工验收组织</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en-US"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(一)</a:t>
            </a: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竣工结算的依据</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(1)国家有关法律、法规、规章制度和相关的司法解释。</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(2)《建筑工程工程量清单计价规范》(GB 50500—2013)。</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(3)施工承发包合同、专业分包合同及补充合同,有关材料、设备采购合同。</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(4)招标投标文件,包括招标答疑文件、投标承诺、中标报价书及其组成内容。</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(5)工程竣工图或施工图、施工图会审记录,经批准的施工组织设计,以及设计变更、工程洽商和相关会议纪要。</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六、工程竣工结算</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(6)经批准的开工、竣工报告或停工、复工报告。</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(7)双方确认的工程量。</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(8)双方确认追加(减)的工程价款。</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(9)双方确认的索赔、现场签证事项及价款。</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(10)其他依据。</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六、工程竣工结算</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(二)竣工结算的原则</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(1)以单位工程或合同约定的专业项目为基础,对工程量清单报价的主要内容,进行认真的检查和核对,若是根据中标价订立合同的应对原报价单的主要内容进行检查和核对。</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(2)在检查和核对中若不符合有关规定,应填写单位工程结算书与单项工程综合结算书。有不相符合的地方,有漏算、多算和错算等情况时,均应及时进行调整。</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(3)多个单位工程构成的施工项目,应将各单位工程竣工结算书汇总,编制单项工程竣工综合结算书。</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(4)多个单项工程构成的建设项目,应将各单项工程综合结算书汇总,编制成建设项目总结算书,并撰写编制说明。</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(5)工程竣工结算后,承包人应将工程竣工结算报告及完整的结算资料纳入工程竣工资料,及时归档保存。</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六、工程竣工结算</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(三)竣工结算的程序</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(1)工程竣工验收报告经发包人认可后28天内,承包人向发包人递交竣工结算报告及完整的结算资料,双方按照协议书约定进行工程竣工结算。</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(2)发包人收到承包人递交的竣工结算报告及结算资料后28天内进行核实,给予确认或提出修改意见。承包人收到竣工价款后14天内将竣工工程交付发包人。</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(3)发包人收到竣工结算报告及结算资料后28天内无正当理由不支付工程竣工结算价款,从第29天起按承包人同期向银行贷款利率支付拖欠工程价款的利息,并承担违约责任。</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六、工程竣工结算</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2424113" y="3362325"/>
            <a:ext cx="5311775" cy="688975"/>
            <a:chOff x="720" y="1392"/>
            <a:chExt cx="4058" cy="480"/>
          </a:xfrm>
        </p:grpSpPr>
        <p:sp>
          <p:nvSpPr>
            <p:cNvPr id="7199" name="AutoShape 4"/>
            <p:cNvSpPr/>
            <p:nvPr/>
          </p:nvSpPr>
          <p:spPr>
            <a:xfrm>
              <a:off x="720" y="1392"/>
              <a:ext cx="4058" cy="480"/>
            </a:xfrm>
            <a:prstGeom prst="roundRect">
              <a:avLst>
                <a:gd name="adj" fmla="val 17509"/>
              </a:avLst>
            </a:prstGeom>
            <a:solidFill>
              <a:srgbClr val="FFC000"/>
            </a:solidFill>
            <a:ln w="9525">
              <a:noFill/>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200" name="Group 5"/>
            <p:cNvGrpSpPr/>
            <p:nvPr/>
          </p:nvGrpSpPr>
          <p:grpSpPr>
            <a:xfrm>
              <a:off x="730" y="1407"/>
              <a:ext cx="4043" cy="444"/>
              <a:chOff x="744" y="1407"/>
              <a:chExt cx="3988" cy="444"/>
            </a:xfrm>
          </p:grpSpPr>
          <p:sp>
            <p:nvSpPr>
              <p:cNvPr id="7174" name="AutoShape 6"/>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75" name="AutoShape 7"/>
              <p:cNvSpPr>
                <a:spLocks noChangeArrowheads="1"/>
              </p:cNvSpPr>
              <p:nvPr/>
            </p:nvSpPr>
            <p:spPr bwMode="gray">
              <a:xfrm>
                <a:off x="744" y="1407"/>
                <a:ext cx="3988" cy="115"/>
              </a:xfrm>
              <a:prstGeom prst="roundRect">
                <a:avLst>
                  <a:gd name="adj" fmla="val 50000"/>
                </a:avLst>
              </a:prstGeom>
              <a:gradFill rotWithShape="1">
                <a:gsLst>
                  <a:gs pos="0">
                    <a:schemeClr val="accent2">
                      <a:gamma/>
                      <a:tint val="0"/>
                      <a:invGamma/>
                    </a:schemeClr>
                  </a:gs>
                  <a:gs pos="100000">
                    <a:schemeClr val="accent2">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 name="Group 8"/>
          <p:cNvGrpSpPr/>
          <p:nvPr/>
        </p:nvGrpSpPr>
        <p:grpSpPr>
          <a:xfrm>
            <a:off x="2424113" y="4227513"/>
            <a:ext cx="5311775" cy="688975"/>
            <a:chOff x="720" y="1392"/>
            <a:chExt cx="4058" cy="480"/>
          </a:xfrm>
        </p:grpSpPr>
        <p:sp>
          <p:nvSpPr>
            <p:cNvPr id="7195" name="AutoShape 9"/>
            <p:cNvSpPr/>
            <p:nvPr/>
          </p:nvSpPr>
          <p:spPr>
            <a:xfrm>
              <a:off x="720" y="1392"/>
              <a:ext cx="4058" cy="480"/>
            </a:xfrm>
            <a:prstGeom prst="roundRect">
              <a:avLst>
                <a:gd name="adj" fmla="val 17509"/>
              </a:avLst>
            </a:prstGeom>
            <a:solidFill>
              <a:srgbClr val="CC99FF"/>
            </a:solidFill>
            <a:ln w="9525">
              <a:noFill/>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196" name="Group 10"/>
            <p:cNvGrpSpPr/>
            <p:nvPr/>
          </p:nvGrpSpPr>
          <p:grpSpPr>
            <a:xfrm>
              <a:off x="730" y="1407"/>
              <a:ext cx="4043" cy="444"/>
              <a:chOff x="744" y="1407"/>
              <a:chExt cx="3988" cy="444"/>
            </a:xfrm>
          </p:grpSpPr>
          <p:sp>
            <p:nvSpPr>
              <p:cNvPr id="7179" name="AutoShape 11"/>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80" name="AutoShape 12"/>
              <p:cNvSpPr>
                <a:spLocks noChangeArrowheads="1"/>
              </p:cNvSpPr>
              <p:nvPr/>
            </p:nvSpPr>
            <p:spPr bwMode="gray">
              <a:xfrm>
                <a:off x="744" y="1407"/>
                <a:ext cx="3988" cy="115"/>
              </a:xfrm>
              <a:prstGeom prst="roundRect">
                <a:avLst>
                  <a:gd name="adj" fmla="val 50000"/>
                </a:avLst>
              </a:prstGeom>
              <a:gradFill rotWithShape="1">
                <a:gsLst>
                  <a:gs pos="0">
                    <a:schemeClr val="hlink">
                      <a:gamma/>
                      <a:tint val="0"/>
                      <a:invGamma/>
                    </a:schemeClr>
                  </a:gs>
                  <a:gs pos="100000">
                    <a:schemeClr val="hlink">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8" name="Group 18"/>
          <p:cNvGrpSpPr/>
          <p:nvPr/>
        </p:nvGrpSpPr>
        <p:grpSpPr>
          <a:xfrm>
            <a:off x="2424113" y="2498725"/>
            <a:ext cx="5311775" cy="688975"/>
            <a:chOff x="720" y="1392"/>
            <a:chExt cx="4058" cy="480"/>
          </a:xfrm>
        </p:grpSpPr>
        <p:sp>
          <p:nvSpPr>
            <p:cNvPr id="7187" name="AutoShape 19"/>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7188" name="Group 20"/>
            <p:cNvGrpSpPr/>
            <p:nvPr/>
          </p:nvGrpSpPr>
          <p:grpSpPr>
            <a:xfrm>
              <a:off x="730" y="1407"/>
              <a:ext cx="4043" cy="444"/>
              <a:chOff x="744" y="1407"/>
              <a:chExt cx="3988" cy="444"/>
            </a:xfrm>
          </p:grpSpPr>
          <p:sp>
            <p:nvSpPr>
              <p:cNvPr id="7189" name="AutoShape 21"/>
              <p:cNvSpPr>
                <a:spLocks noChangeArrowheads="1"/>
              </p:cNvSpPr>
              <p:nvPr/>
            </p:nvSpPr>
            <p:spPr bwMode="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90" name="AutoShape 22"/>
              <p:cNvSpPr>
                <a:spLocks noChangeArrowheads="1"/>
              </p:cNvSpPr>
              <p:nvPr/>
            </p:nvSpPr>
            <p:spPr bwMode="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sp>
        <p:nvSpPr>
          <p:cNvPr id="5126" name="Text Box 23"/>
          <p:cNvSpPr txBox="1"/>
          <p:nvPr/>
        </p:nvSpPr>
        <p:spPr>
          <a:xfrm>
            <a:off x="2890838" y="2613025"/>
            <a:ext cx="4821237"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建筑工程项目竣工验收</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27" name="Text Box 24"/>
          <p:cNvSpPr txBox="1"/>
          <p:nvPr/>
        </p:nvSpPr>
        <p:spPr>
          <a:xfrm>
            <a:off x="2901950" y="3470275"/>
            <a:ext cx="4495800"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建筑工程项目回访及保修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28" name="Text Box 25"/>
          <p:cNvSpPr txBox="1"/>
          <p:nvPr/>
        </p:nvSpPr>
        <p:spPr>
          <a:xfrm>
            <a:off x="2901950" y="4329113"/>
            <a:ext cx="4495800"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建筑工程项目后评价 </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5130" name="Picture 27" descr="1"/>
          <p:cNvPicPr>
            <a:picLocks noChangeAspect="1"/>
          </p:cNvPicPr>
          <p:nvPr/>
        </p:nvPicPr>
        <p:blipFill>
          <a:blip r:embed="rId1">
            <a:lum bright="-6000" contrast="24000"/>
          </a:blip>
          <a:srcRect l="42606" t="64474" r="19473"/>
          <a:stretch>
            <a:fillRect/>
          </a:stretch>
        </p:blipFill>
        <p:spPr>
          <a:xfrm>
            <a:off x="2224088" y="5048250"/>
            <a:ext cx="792162" cy="949325"/>
          </a:xfrm>
          <a:prstGeom prst="rect">
            <a:avLst/>
          </a:prstGeom>
          <a:noFill/>
          <a:ln w="9525">
            <a:noFill/>
          </a:ln>
        </p:spPr>
      </p:pic>
      <p:pic>
        <p:nvPicPr>
          <p:cNvPr id="5131" name="Picture 28" descr="1"/>
          <p:cNvPicPr>
            <a:picLocks noChangeAspect="1"/>
          </p:cNvPicPr>
          <p:nvPr/>
        </p:nvPicPr>
        <p:blipFill>
          <a:blip r:embed="rId1">
            <a:lum bright="-6000" contrast="24000"/>
          </a:blip>
          <a:srcRect l="42606" t="64474" r="19473"/>
          <a:stretch>
            <a:fillRect/>
          </a:stretch>
        </p:blipFill>
        <p:spPr>
          <a:xfrm>
            <a:off x="2239963" y="4202113"/>
            <a:ext cx="792162" cy="949325"/>
          </a:xfrm>
          <a:prstGeom prst="rect">
            <a:avLst/>
          </a:prstGeom>
          <a:noFill/>
          <a:ln w="9525">
            <a:noFill/>
          </a:ln>
        </p:spPr>
      </p:pic>
      <p:pic>
        <p:nvPicPr>
          <p:cNvPr id="5132" name="Picture 29" descr="1"/>
          <p:cNvPicPr>
            <a:picLocks noChangeAspect="1"/>
          </p:cNvPicPr>
          <p:nvPr/>
        </p:nvPicPr>
        <p:blipFill>
          <a:blip r:embed="rId1">
            <a:lum bright="-6000" contrast="24000"/>
          </a:blip>
          <a:srcRect l="42606" t="64474" r="19473"/>
          <a:stretch>
            <a:fillRect/>
          </a:stretch>
        </p:blipFill>
        <p:spPr>
          <a:xfrm>
            <a:off x="2239963" y="3351213"/>
            <a:ext cx="792162" cy="949325"/>
          </a:xfrm>
          <a:prstGeom prst="rect">
            <a:avLst/>
          </a:prstGeom>
          <a:noFill/>
          <a:ln w="9525">
            <a:noFill/>
          </a:ln>
        </p:spPr>
      </p:pic>
      <p:pic>
        <p:nvPicPr>
          <p:cNvPr id="5133" name="Picture 30" descr="1"/>
          <p:cNvPicPr>
            <a:picLocks noChangeAspect="1"/>
          </p:cNvPicPr>
          <p:nvPr/>
        </p:nvPicPr>
        <p:blipFill>
          <a:blip r:embed="rId1">
            <a:lum bright="-6000" contrast="24000"/>
          </a:blip>
          <a:srcRect l="42606" t="64474" r="19473"/>
          <a:stretch>
            <a:fillRect/>
          </a:stretch>
        </p:blipFill>
        <p:spPr>
          <a:xfrm>
            <a:off x="2228850" y="2493963"/>
            <a:ext cx="792163" cy="949325"/>
          </a:xfrm>
          <a:prstGeom prst="rect">
            <a:avLst/>
          </a:prstGeom>
          <a:noFill/>
          <a:ln w="9525">
            <a:noFill/>
          </a:ln>
        </p:spPr>
      </p:pic>
      <p:sp>
        <p:nvSpPr>
          <p:cNvPr id="5135" name="Text Box 32"/>
          <p:cNvSpPr txBox="1"/>
          <p:nvPr/>
        </p:nvSpPr>
        <p:spPr>
          <a:xfrm>
            <a:off x="2549525" y="2590800"/>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1</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36" name="Text Box 33"/>
          <p:cNvSpPr txBox="1"/>
          <p:nvPr/>
        </p:nvSpPr>
        <p:spPr>
          <a:xfrm>
            <a:off x="2562225" y="3449638"/>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2</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37" name="Text Box 34"/>
          <p:cNvSpPr txBox="1"/>
          <p:nvPr/>
        </p:nvSpPr>
        <p:spPr>
          <a:xfrm>
            <a:off x="2562225" y="4337050"/>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3</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7186" name="标题 35"/>
          <p:cNvSpPr>
            <a:spLocks noGrp="1"/>
          </p:cNvSpPr>
          <p:nvPr>
            <p:ph type="title"/>
          </p:nvPr>
        </p:nvSpPr>
        <p:spPr>
          <a:xfrm>
            <a:off x="1762125" y="931863"/>
            <a:ext cx="6346825" cy="1320800"/>
          </a:xfrm>
        </p:spPr>
        <p:txBody>
          <a:bodyPr vert="horz" wrap="square" lIns="91440" tIns="45720" rIns="91440" bIns="45720" anchor="t" anchorCtr="0"/>
          <a:p>
            <a:pPr algn="ctr" defTabSz="457200">
              <a:buNone/>
            </a:pPr>
            <a:r>
              <a:rPr lang="zh-CN" altLang="en-US" b="1" kern="1200" dirty="0">
                <a:solidFill>
                  <a:schemeClr val="tx1"/>
                </a:solidFill>
                <a:latin typeface="微软雅黑" panose="020B0503020204020204" pitchFamily="34" charset="-122"/>
                <a:ea typeface="微软雅黑" panose="020B0503020204020204" pitchFamily="34" charset="-122"/>
                <a:cs typeface="+mj-cs"/>
              </a:rPr>
              <a:t>目 录</a:t>
            </a:r>
            <a:endParaRPr lang="zh-CN" altLang="en-US" b="1" kern="1200" dirty="0">
              <a:solidFill>
                <a:schemeClr val="tx1"/>
              </a:solidFill>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6"/>
                                        </p:tgtEl>
                                        <p:attrNameLst>
                                          <p:attrName>style.visibility</p:attrName>
                                        </p:attrNameLst>
                                      </p:cBhvr>
                                      <p:to>
                                        <p:strVal val="visible"/>
                                      </p:to>
                                    </p:set>
                                    <p:anim calcmode="lin" valueType="num">
                                      <p:cBhvr additive="base">
                                        <p:cTn id="19" dur="500" fill="hold"/>
                                        <p:tgtEl>
                                          <p:spTgt spid="5126"/>
                                        </p:tgtEl>
                                        <p:attrNameLst>
                                          <p:attrName>ppt_x</p:attrName>
                                        </p:attrNameLst>
                                      </p:cBhvr>
                                      <p:tavLst>
                                        <p:tav tm="0">
                                          <p:val>
                                            <p:strVal val="#ppt_x"/>
                                          </p:val>
                                        </p:tav>
                                        <p:tav tm="100000">
                                          <p:val>
                                            <p:strVal val="#ppt_x"/>
                                          </p:val>
                                        </p:tav>
                                      </p:tavLst>
                                    </p:anim>
                                    <p:anim calcmode="lin" valueType="num">
                                      <p:cBhvr additive="base">
                                        <p:cTn id="20" dur="500" fill="hold"/>
                                        <p:tgtEl>
                                          <p:spTgt spid="512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27"/>
                                        </p:tgtEl>
                                        <p:attrNameLst>
                                          <p:attrName>style.visibility</p:attrName>
                                        </p:attrNameLst>
                                      </p:cBhvr>
                                      <p:to>
                                        <p:strVal val="visible"/>
                                      </p:to>
                                    </p:set>
                                    <p:anim calcmode="lin" valueType="num">
                                      <p:cBhvr additive="base">
                                        <p:cTn id="23" dur="500" fill="hold"/>
                                        <p:tgtEl>
                                          <p:spTgt spid="5127"/>
                                        </p:tgtEl>
                                        <p:attrNameLst>
                                          <p:attrName>ppt_x</p:attrName>
                                        </p:attrNameLst>
                                      </p:cBhvr>
                                      <p:tavLst>
                                        <p:tav tm="0">
                                          <p:val>
                                            <p:strVal val="#ppt_x"/>
                                          </p:val>
                                        </p:tav>
                                        <p:tav tm="100000">
                                          <p:val>
                                            <p:strVal val="#ppt_x"/>
                                          </p:val>
                                        </p:tav>
                                      </p:tavLst>
                                    </p:anim>
                                    <p:anim calcmode="lin" valueType="num">
                                      <p:cBhvr additive="base">
                                        <p:cTn id="24" dur="500" fill="hold"/>
                                        <p:tgtEl>
                                          <p:spTgt spid="51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128"/>
                                        </p:tgtEl>
                                        <p:attrNameLst>
                                          <p:attrName>style.visibility</p:attrName>
                                        </p:attrNameLst>
                                      </p:cBhvr>
                                      <p:to>
                                        <p:strVal val="visible"/>
                                      </p:to>
                                    </p:set>
                                    <p:anim calcmode="lin" valueType="num">
                                      <p:cBhvr additive="base">
                                        <p:cTn id="27" dur="500" fill="hold"/>
                                        <p:tgtEl>
                                          <p:spTgt spid="5128"/>
                                        </p:tgtEl>
                                        <p:attrNameLst>
                                          <p:attrName>ppt_x</p:attrName>
                                        </p:attrNameLst>
                                      </p:cBhvr>
                                      <p:tavLst>
                                        <p:tav tm="0">
                                          <p:val>
                                            <p:strVal val="#ppt_x"/>
                                          </p:val>
                                        </p:tav>
                                        <p:tav tm="100000">
                                          <p:val>
                                            <p:strVal val="#ppt_x"/>
                                          </p:val>
                                        </p:tav>
                                      </p:tavLst>
                                    </p:anim>
                                    <p:anim calcmode="lin" valueType="num">
                                      <p:cBhvr additive="base">
                                        <p:cTn id="28" dur="500" fill="hold"/>
                                        <p:tgtEl>
                                          <p:spTgt spid="512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 calcmode="lin" valueType="num">
                                      <p:cBhvr additive="base">
                                        <p:cTn id="31" dur="500" fill="hold"/>
                                        <p:tgtEl>
                                          <p:spTgt spid="5130"/>
                                        </p:tgtEl>
                                        <p:attrNameLst>
                                          <p:attrName>ppt_x</p:attrName>
                                        </p:attrNameLst>
                                      </p:cBhvr>
                                      <p:tavLst>
                                        <p:tav tm="0">
                                          <p:val>
                                            <p:strVal val="#ppt_x"/>
                                          </p:val>
                                        </p:tav>
                                        <p:tav tm="100000">
                                          <p:val>
                                            <p:strVal val="#ppt_x"/>
                                          </p:val>
                                        </p:tav>
                                      </p:tavLst>
                                    </p:anim>
                                    <p:anim calcmode="lin" valueType="num">
                                      <p:cBhvr additive="base">
                                        <p:cTn id="32" dur="500" fill="hold"/>
                                        <p:tgtEl>
                                          <p:spTgt spid="513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131"/>
                                        </p:tgtEl>
                                        <p:attrNameLst>
                                          <p:attrName>style.visibility</p:attrName>
                                        </p:attrNameLst>
                                      </p:cBhvr>
                                      <p:to>
                                        <p:strVal val="visible"/>
                                      </p:to>
                                    </p:set>
                                    <p:anim calcmode="lin" valueType="num">
                                      <p:cBhvr additive="base">
                                        <p:cTn id="35" dur="500" fill="hold"/>
                                        <p:tgtEl>
                                          <p:spTgt spid="5131"/>
                                        </p:tgtEl>
                                        <p:attrNameLst>
                                          <p:attrName>ppt_x</p:attrName>
                                        </p:attrNameLst>
                                      </p:cBhvr>
                                      <p:tavLst>
                                        <p:tav tm="0">
                                          <p:val>
                                            <p:strVal val="#ppt_x"/>
                                          </p:val>
                                        </p:tav>
                                        <p:tav tm="100000">
                                          <p:val>
                                            <p:strVal val="#ppt_x"/>
                                          </p:val>
                                        </p:tav>
                                      </p:tavLst>
                                    </p:anim>
                                    <p:anim calcmode="lin" valueType="num">
                                      <p:cBhvr additive="base">
                                        <p:cTn id="36" dur="500" fill="hold"/>
                                        <p:tgtEl>
                                          <p:spTgt spid="513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132"/>
                                        </p:tgtEl>
                                        <p:attrNameLst>
                                          <p:attrName>style.visibility</p:attrName>
                                        </p:attrNameLst>
                                      </p:cBhvr>
                                      <p:to>
                                        <p:strVal val="visible"/>
                                      </p:to>
                                    </p:set>
                                    <p:anim calcmode="lin" valueType="num">
                                      <p:cBhvr additive="base">
                                        <p:cTn id="39" dur="500" fill="hold"/>
                                        <p:tgtEl>
                                          <p:spTgt spid="5132"/>
                                        </p:tgtEl>
                                        <p:attrNameLst>
                                          <p:attrName>ppt_x</p:attrName>
                                        </p:attrNameLst>
                                      </p:cBhvr>
                                      <p:tavLst>
                                        <p:tav tm="0">
                                          <p:val>
                                            <p:strVal val="#ppt_x"/>
                                          </p:val>
                                        </p:tav>
                                        <p:tav tm="100000">
                                          <p:val>
                                            <p:strVal val="#ppt_x"/>
                                          </p:val>
                                        </p:tav>
                                      </p:tavLst>
                                    </p:anim>
                                    <p:anim calcmode="lin" valueType="num">
                                      <p:cBhvr additive="base">
                                        <p:cTn id="40" dur="500" fill="hold"/>
                                        <p:tgtEl>
                                          <p:spTgt spid="513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133"/>
                                        </p:tgtEl>
                                        <p:attrNameLst>
                                          <p:attrName>style.visibility</p:attrName>
                                        </p:attrNameLst>
                                      </p:cBhvr>
                                      <p:to>
                                        <p:strVal val="visible"/>
                                      </p:to>
                                    </p:set>
                                    <p:anim calcmode="lin" valueType="num">
                                      <p:cBhvr additive="base">
                                        <p:cTn id="43" dur="500" fill="hold"/>
                                        <p:tgtEl>
                                          <p:spTgt spid="5133"/>
                                        </p:tgtEl>
                                        <p:attrNameLst>
                                          <p:attrName>ppt_x</p:attrName>
                                        </p:attrNameLst>
                                      </p:cBhvr>
                                      <p:tavLst>
                                        <p:tav tm="0">
                                          <p:val>
                                            <p:strVal val="#ppt_x"/>
                                          </p:val>
                                        </p:tav>
                                        <p:tav tm="100000">
                                          <p:val>
                                            <p:strVal val="#ppt_x"/>
                                          </p:val>
                                        </p:tav>
                                      </p:tavLst>
                                    </p:anim>
                                    <p:anim calcmode="lin" valueType="num">
                                      <p:cBhvr additive="base">
                                        <p:cTn id="44" dur="500" fill="hold"/>
                                        <p:tgtEl>
                                          <p:spTgt spid="5133"/>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135"/>
                                        </p:tgtEl>
                                        <p:attrNameLst>
                                          <p:attrName>style.visibility</p:attrName>
                                        </p:attrNameLst>
                                      </p:cBhvr>
                                      <p:to>
                                        <p:strVal val="visible"/>
                                      </p:to>
                                    </p:set>
                                    <p:anim calcmode="lin" valueType="num">
                                      <p:cBhvr additive="base">
                                        <p:cTn id="47" dur="500" fill="hold"/>
                                        <p:tgtEl>
                                          <p:spTgt spid="5135"/>
                                        </p:tgtEl>
                                        <p:attrNameLst>
                                          <p:attrName>ppt_x</p:attrName>
                                        </p:attrNameLst>
                                      </p:cBhvr>
                                      <p:tavLst>
                                        <p:tav tm="0">
                                          <p:val>
                                            <p:strVal val="#ppt_x"/>
                                          </p:val>
                                        </p:tav>
                                        <p:tav tm="100000">
                                          <p:val>
                                            <p:strVal val="#ppt_x"/>
                                          </p:val>
                                        </p:tav>
                                      </p:tavLst>
                                    </p:anim>
                                    <p:anim calcmode="lin" valueType="num">
                                      <p:cBhvr additive="base">
                                        <p:cTn id="48" dur="500" fill="hold"/>
                                        <p:tgtEl>
                                          <p:spTgt spid="513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136"/>
                                        </p:tgtEl>
                                        <p:attrNameLst>
                                          <p:attrName>style.visibility</p:attrName>
                                        </p:attrNameLst>
                                      </p:cBhvr>
                                      <p:to>
                                        <p:strVal val="visible"/>
                                      </p:to>
                                    </p:set>
                                    <p:anim calcmode="lin" valueType="num">
                                      <p:cBhvr additive="base">
                                        <p:cTn id="51" dur="500" fill="hold"/>
                                        <p:tgtEl>
                                          <p:spTgt spid="5136"/>
                                        </p:tgtEl>
                                        <p:attrNameLst>
                                          <p:attrName>ppt_x</p:attrName>
                                        </p:attrNameLst>
                                      </p:cBhvr>
                                      <p:tavLst>
                                        <p:tav tm="0">
                                          <p:val>
                                            <p:strVal val="#ppt_x"/>
                                          </p:val>
                                        </p:tav>
                                        <p:tav tm="100000">
                                          <p:val>
                                            <p:strVal val="#ppt_x"/>
                                          </p:val>
                                        </p:tav>
                                      </p:tavLst>
                                    </p:anim>
                                    <p:anim calcmode="lin" valueType="num">
                                      <p:cBhvr additive="base">
                                        <p:cTn id="52" dur="500" fill="hold"/>
                                        <p:tgtEl>
                                          <p:spTgt spid="513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5137"/>
                                        </p:tgtEl>
                                        <p:attrNameLst>
                                          <p:attrName>style.visibility</p:attrName>
                                        </p:attrNameLst>
                                      </p:cBhvr>
                                      <p:to>
                                        <p:strVal val="visible"/>
                                      </p:to>
                                    </p:set>
                                    <p:anim calcmode="lin" valueType="num">
                                      <p:cBhvr additive="base">
                                        <p:cTn id="55" dur="500" fill="hold"/>
                                        <p:tgtEl>
                                          <p:spTgt spid="5137"/>
                                        </p:tgtEl>
                                        <p:attrNameLst>
                                          <p:attrName>ppt_x</p:attrName>
                                        </p:attrNameLst>
                                      </p:cBhvr>
                                      <p:tavLst>
                                        <p:tav tm="0">
                                          <p:val>
                                            <p:strVal val="#ppt_x"/>
                                          </p:val>
                                        </p:tav>
                                        <p:tav tm="100000">
                                          <p:val>
                                            <p:strVal val="#ppt_x"/>
                                          </p:val>
                                        </p:tav>
                                      </p:tavLst>
                                    </p:anim>
                                    <p:anim calcmode="lin" valueType="num">
                                      <p:cBhvr additive="base">
                                        <p:cTn id="56" dur="500" fill="hold"/>
                                        <p:tgtEl>
                                          <p:spTgt spid="5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27" grpId="0"/>
      <p:bldP spid="5128" grpId="0"/>
      <p:bldP spid="5135" grpId="0"/>
      <p:bldP spid="5136" grpId="0"/>
      <p:bldP spid="51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(4)发包人收到竣工结算报告及结算资料后28天内不支付结算价款,承包人可以催告发包人支付。</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(5)工程竣工验收报告经发包人认可后28天内,承包人未向发包人递交竣工结算报告及完整的结算资料,造成工程竣工结算不能正常进行或工程竣工结算价款不能及时支付,发包人要求交付工程的,承包人应当交付;发包人不要求交付工程的,承包人承担保管责任。</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(6)承发双方对工程竣工结算价款发生争议时,可以和解或者要求有关主管部门调解。如不愿和解、调解或者和解、调解不成的,双方可以选择以下方式解决。</a:t>
            </a:r>
            <a:endParaRPr lang="zh-CN" altLang="zh-CN"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
        <p:nvSpPr>
          <p:cNvPr id="10243" name="文本框 2"/>
          <p:cNvSpPr txBox="1"/>
          <p:nvPr/>
        </p:nvSpPr>
        <p:spPr>
          <a:xfrm>
            <a:off x="551180" y="379730"/>
            <a:ext cx="8489315" cy="645160"/>
          </a:xfrm>
          <a:prstGeom prst="rect">
            <a:avLst/>
          </a:prstGeom>
          <a:noFill/>
          <a:ln w="9525">
            <a:noFill/>
          </a:ln>
        </p:spPr>
        <p:txBody>
          <a:bodyPr wrap="square">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六、工程竣工结算</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一、建筑工程项目的回访和保修概述</a:t>
            </a:r>
            <a:endParaRPr kumimoji="0" lang="zh-CN" altLang="en-US" sz="2000" b="1" i="0" u="none" strike="noStrike" cap="none" spc="0" normalizeH="0" baseline="0" dirty="0">
              <a:solidFill>
                <a:srgbClr val="0C2F13"/>
              </a:solidFill>
              <a:latin typeface="微软雅黑" panose="020B0503020204020204" pitchFamily="34" charset="-122"/>
              <a:ea typeface="微软雅黑" panose="020B0503020204020204" pitchFamily="34" charset="-122"/>
            </a:endParaRPr>
          </a:p>
          <a:p>
            <a:pPr>
              <a:lnSpc>
                <a:spcPct val="150000"/>
              </a:lnSpc>
            </a:pPr>
            <a:r>
              <a:rPr lang="zh-CN" sz="2000" dirty="0">
                <a:latin typeface="微软雅黑" panose="020B0503020204020204" pitchFamily="34" charset="-122"/>
                <a:ea typeface="微软雅黑" panose="020B0503020204020204" pitchFamily="34" charset="-122"/>
                <a:sym typeface="+mn-ea"/>
              </a:rPr>
              <a:t>1.建筑工程项目的回访和保修的定义</a:t>
            </a:r>
            <a:endParaRPr lang="zh-CN" sz="2000" dirty="0">
              <a:latin typeface="微软雅黑" panose="020B0503020204020204" pitchFamily="34" charset="-122"/>
              <a:ea typeface="微软雅黑" panose="020B0503020204020204" pitchFamily="34" charset="-122"/>
            </a:endParaRPr>
          </a:p>
          <a:p>
            <a:pPr>
              <a:lnSpc>
                <a:spcPct val="150000"/>
              </a:lnSpc>
            </a:pPr>
            <a:r>
              <a:rPr lang="zh-CN" sz="2000" dirty="0">
                <a:latin typeface="微软雅黑" panose="020B0503020204020204" pitchFamily="34" charset="-122"/>
                <a:ea typeface="微软雅黑" panose="020B0503020204020204" pitchFamily="34" charset="-122"/>
                <a:sym typeface="+mn-ea"/>
              </a:rPr>
              <a:t>项目回访和保修是指承包人在施工项目竣工验收后对工程使用状况和质量问题向用户访问了解,并按照有关规定及“工程质量保修书”的约定,在保修期内对发生的质量问题进行修理并承担相应经济责任的过程。</a:t>
            </a:r>
            <a:endParaRPr lang="zh-CN" sz="2000" dirty="0">
              <a:latin typeface="微软雅黑" panose="020B0503020204020204" pitchFamily="34" charset="-122"/>
              <a:ea typeface="微软雅黑" panose="020B0503020204020204" pitchFamily="34" charset="-122"/>
            </a:endParaRPr>
          </a:p>
          <a:p>
            <a:pPr>
              <a:lnSpc>
                <a:spcPct val="150000"/>
              </a:lnSpc>
            </a:pP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一、建筑工程项目的回访和保修概述</a:t>
            </a:r>
            <a:endParaRPr kumimoji="0" lang="zh-CN" altLang="en-US" sz="2000" b="1" i="0" u="none" strike="noStrike" cap="none" spc="0" normalizeH="0" baseline="0" dirty="0">
              <a:solidFill>
                <a:srgbClr val="0C2F13"/>
              </a:solidFill>
              <a:latin typeface="微软雅黑" panose="020B0503020204020204" pitchFamily="34" charset="-122"/>
              <a:ea typeface="微软雅黑" panose="020B0503020204020204" pitchFamily="34" charset="-122"/>
            </a:endParaRPr>
          </a:p>
          <a:p>
            <a:pPr>
              <a:lnSpc>
                <a:spcPct val="150000"/>
              </a:lnSpc>
            </a:pPr>
            <a:r>
              <a:rPr lang="zh-CN" sz="2000" dirty="0">
                <a:latin typeface="微软雅黑" panose="020B0503020204020204" pitchFamily="34" charset="-122"/>
                <a:ea typeface="微软雅黑" panose="020B0503020204020204" pitchFamily="34" charset="-122"/>
                <a:sym typeface="+mn-ea"/>
              </a:rPr>
              <a:t>2.回访和保修的意义</a:t>
            </a:r>
            <a:endParaRPr lang="zh-CN" sz="2000" dirty="0">
              <a:latin typeface="微软雅黑" panose="020B0503020204020204" pitchFamily="34" charset="-122"/>
              <a:ea typeface="微软雅黑" panose="020B0503020204020204" pitchFamily="34" charset="-122"/>
            </a:endParaRPr>
          </a:p>
          <a:p>
            <a:pPr>
              <a:lnSpc>
                <a:spcPct val="150000"/>
              </a:lnSpc>
            </a:pPr>
            <a:r>
              <a:rPr lang="zh-CN" sz="2000" dirty="0">
                <a:latin typeface="微软雅黑" panose="020B0503020204020204" pitchFamily="34" charset="-122"/>
                <a:ea typeface="微软雅黑" panose="020B0503020204020204" pitchFamily="34" charset="-122"/>
                <a:sym typeface="+mn-ea"/>
              </a:rPr>
              <a:t>(1)有利于提高项目人员的质量管理意思。增强责任心保证工程质量,不留质量隐患,树立向用户提供优良工程的工作作风。</a:t>
            </a:r>
            <a:endParaRPr lang="zh-CN" sz="2000" dirty="0">
              <a:latin typeface="微软雅黑" panose="020B0503020204020204" pitchFamily="34" charset="-122"/>
              <a:ea typeface="微软雅黑" panose="020B0503020204020204" pitchFamily="34" charset="-122"/>
            </a:endParaRPr>
          </a:p>
          <a:p>
            <a:pPr>
              <a:lnSpc>
                <a:spcPct val="150000"/>
              </a:lnSpc>
            </a:pPr>
            <a:r>
              <a:rPr lang="zh-CN" sz="2000" dirty="0">
                <a:latin typeface="微软雅黑" panose="020B0503020204020204" pitchFamily="34" charset="-122"/>
                <a:ea typeface="微软雅黑" panose="020B0503020204020204" pitchFamily="34" charset="-122"/>
                <a:sym typeface="+mn-ea"/>
              </a:rPr>
              <a:t>(2)有利于及时发现项目的各种问题。找出项目质量管理工作的薄弱环节,不断改进施工工艺、总结经验,提高管理的水平。</a:t>
            </a:r>
            <a:endParaRPr lang="zh-CN" sz="2000" dirty="0">
              <a:latin typeface="微软雅黑" panose="020B0503020204020204" pitchFamily="34" charset="-122"/>
              <a:ea typeface="微软雅黑" panose="020B0503020204020204" pitchFamily="34" charset="-122"/>
            </a:endParaRPr>
          </a:p>
          <a:p>
            <a:pPr>
              <a:lnSpc>
                <a:spcPct val="150000"/>
              </a:lnSpc>
            </a:pPr>
            <a:r>
              <a:rPr lang="zh-CN" sz="2000" dirty="0">
                <a:latin typeface="微软雅黑" panose="020B0503020204020204" pitchFamily="34" charset="-122"/>
                <a:ea typeface="微软雅黑" panose="020B0503020204020204" pitchFamily="34" charset="-122"/>
                <a:sym typeface="+mn-ea"/>
              </a:rPr>
              <a:t>(3)有利于提高企业的信誉。回访可增加与建设单位的联系与沟通,增强建设单位对项目管理者的信任感,提高企业的信誉。</a:t>
            </a: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二、工程项目回访</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1.工程项目回访的定义</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回访是建筑施工企业在项目投入使用后的一定期限内,对项目建设单位或用户进行访问,以了解项目的使用情况、施工质量及设施设备运行状态和用户对维修方面的要求。</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回访应纳入承包人工作计划、服务控制程序和质量体系文件。</a:t>
            </a: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a:lnSpc>
                <a:spcPct val="150000"/>
              </a:lnSpc>
            </a:pPr>
            <a:r>
              <a:rPr lang="zh-CN" sz="2000" dirty="0">
                <a:latin typeface="微软雅黑" panose="020B0503020204020204" pitchFamily="34" charset="-122"/>
                <a:ea typeface="微软雅黑" panose="020B0503020204020204" pitchFamily="34" charset="-122"/>
                <a:sym typeface="+mn-ea"/>
              </a:rPr>
              <a:t>2.回访的内容与方式</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常常采用的方式有以下三种:</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(1)针对不同季节出现的问题进行季节性回访,例如,雨期回访屋面与墙面的漏水与渗水情况;发现问题时采取措施进行预防与解决。</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(2)针对项目中使用的新技术、新工艺、新设备等的性能与效果进行回访,发现问题时采取措施进行预防与解决;同时积累数据、总结经验,获得科学依据,为进一步的完善与推广使用创造条件。</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(3)在保修期满时进行回访,可以解决问题、取回质量保证金;同时提醒建设单位保修期已满,需注意工程的使用与保养。</a:t>
            </a: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a:lnSpc>
                <a:spcPct val="150000"/>
              </a:lnSpc>
            </a:pPr>
            <a:r>
              <a:rPr lang="zh-CN" sz="2000" dirty="0">
                <a:latin typeface="微软雅黑" panose="020B0503020204020204" pitchFamily="34" charset="-122"/>
                <a:ea typeface="微软雅黑" panose="020B0503020204020204" pitchFamily="34" charset="-122"/>
                <a:sym typeface="+mn-ea"/>
              </a:rPr>
              <a:t>3.回访的形式</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回访的形式多种多样。有的采用比较现代的通信方法,如电子邮件、电话等;有的采用比较传统的方法,如现场查询法、开座谈会等。回访时,回访人员态度必须诚恳、认真,这样才能真正地了解出现的问题并且及时给出满意的答复。</a:t>
            </a: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a:lnSpc>
                <a:spcPct val="150000"/>
              </a:lnSpc>
            </a:pPr>
            <a:r>
              <a:rPr lang="zh-CN" sz="2000" dirty="0">
                <a:latin typeface="微软雅黑" panose="020B0503020204020204" pitchFamily="34" charset="-122"/>
                <a:ea typeface="微软雅黑" panose="020B0503020204020204" pitchFamily="34" charset="-122"/>
                <a:sym typeface="+mn-ea"/>
              </a:rPr>
              <a:t>三、施工项目保修</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1.保修范围和内容</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施工单位与建设单位按照工程的性质和特点,具体约定保修的相关内容。</a:t>
            </a:r>
            <a:endParaRPr lang="zh-CN" sz="2000" dirty="0">
              <a:latin typeface="微软雅黑" panose="020B0503020204020204" pitchFamily="34" charset="-122"/>
              <a:ea typeface="微软雅黑" panose="020B0503020204020204" pitchFamily="34" charset="-122"/>
              <a:sym typeface="+mn-ea"/>
            </a:endParaRPr>
          </a:p>
          <a:p>
            <a:pPr>
              <a:lnSpc>
                <a:spcPct val="150000"/>
              </a:lnSpc>
            </a:pP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a:lnSpc>
                <a:spcPct val="150000"/>
              </a:lnSpc>
            </a:pPr>
            <a:r>
              <a:rPr lang="zh-CN" sz="2000" dirty="0">
                <a:latin typeface="微软雅黑" panose="020B0503020204020204" pitchFamily="34" charset="-122"/>
                <a:ea typeface="微软雅黑" panose="020B0503020204020204" pitchFamily="34" charset="-122"/>
                <a:sym typeface="+mn-ea"/>
              </a:rPr>
              <a:t>2.质量保修期</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国务院颁布的《建筑工程质量管理条例》明确规定,在正常使用条件下的最低保修期限如下:</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(1)基础设施工程、房屋建筑的地基基础工程和主体工程,为设计文件规定的该工程的合理使用年限。</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(2)屋面防水工程、有防水要求的卫生间、房间和外墙面的防渗漏,为5年。</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(3)供热与供冷系统,为2个采暖期、供冷期。</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(4)电气管线、给水排水管道、设备安装和装修工程,为2年。</a:t>
            </a:r>
            <a:endParaRPr lang="zh-CN" sz="2000" dirty="0">
              <a:latin typeface="微软雅黑" panose="020B0503020204020204" pitchFamily="34" charset="-122"/>
              <a:ea typeface="微软雅黑" panose="020B0503020204020204" pitchFamily="34" charset="-122"/>
              <a:sym typeface="+mn-ea"/>
            </a:endParaRPr>
          </a:p>
          <a:p>
            <a:pPr>
              <a:lnSpc>
                <a:spcPct val="150000"/>
              </a:lnSpc>
            </a:pP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57250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348980" cy="5102225"/>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8074660" cy="499110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a:lnSpc>
                <a:spcPct val="150000"/>
              </a:lnSpc>
            </a:pPr>
            <a:r>
              <a:rPr lang="zh-CN" sz="2000" dirty="0">
                <a:latin typeface="微软雅黑" panose="020B0503020204020204" pitchFamily="34" charset="-122"/>
                <a:ea typeface="微软雅黑" panose="020B0503020204020204" pitchFamily="34" charset="-122"/>
                <a:sym typeface="+mn-ea"/>
              </a:rPr>
              <a:t>3.质量保修责任</a:t>
            </a:r>
            <a:endParaRPr lang="zh-CN" sz="2000" dirty="0">
              <a:latin typeface="微软雅黑" panose="020B0503020204020204" pitchFamily="34" charset="-122"/>
              <a:ea typeface="微软雅黑" panose="020B0503020204020204" pitchFamily="34" charset="-122"/>
              <a:sym typeface="+mn-ea"/>
            </a:endParaRPr>
          </a:p>
          <a:p>
            <a:pPr>
              <a:lnSpc>
                <a:spcPct val="100000"/>
              </a:lnSpc>
            </a:pPr>
            <a:r>
              <a:rPr lang="zh-CN" sz="2000" dirty="0">
                <a:latin typeface="微软雅黑" panose="020B0503020204020204" pitchFamily="34" charset="-122"/>
                <a:ea typeface="微软雅黑" panose="020B0503020204020204" pitchFamily="34" charset="-122"/>
                <a:sym typeface="+mn-ea"/>
              </a:rPr>
              <a:t>(1)属于保修范围、内容的项目,施工单位在接到建设单位的保修通知起7天内派人保修。施工单位不在约定期限内派人保修,建设单位可以委托其他人修理。</a:t>
            </a:r>
            <a:endParaRPr lang="zh-CN" sz="2000" dirty="0">
              <a:latin typeface="微软雅黑" panose="020B0503020204020204" pitchFamily="34" charset="-122"/>
              <a:ea typeface="微软雅黑" panose="020B0503020204020204" pitchFamily="34" charset="-122"/>
              <a:sym typeface="+mn-ea"/>
            </a:endParaRPr>
          </a:p>
          <a:p>
            <a:pPr>
              <a:lnSpc>
                <a:spcPct val="100000"/>
              </a:lnSpc>
            </a:pPr>
            <a:r>
              <a:rPr lang="zh-CN" sz="2000" dirty="0">
                <a:latin typeface="微软雅黑" panose="020B0503020204020204" pitchFamily="34" charset="-122"/>
                <a:ea typeface="微软雅黑" panose="020B0503020204020204" pitchFamily="34" charset="-122"/>
                <a:sym typeface="+mn-ea"/>
              </a:rPr>
              <a:t>(2)发生紧急抢修事故时,施工单位接到通知后应立即到达事故现场抢修。</a:t>
            </a:r>
            <a:endParaRPr lang="zh-CN" sz="2000" dirty="0">
              <a:latin typeface="微软雅黑" panose="020B0503020204020204" pitchFamily="34" charset="-122"/>
              <a:ea typeface="微软雅黑" panose="020B0503020204020204" pitchFamily="34" charset="-122"/>
              <a:sym typeface="+mn-ea"/>
            </a:endParaRPr>
          </a:p>
          <a:p>
            <a:pPr>
              <a:lnSpc>
                <a:spcPct val="100000"/>
              </a:lnSpc>
            </a:pPr>
            <a:r>
              <a:rPr lang="zh-CN" sz="2000" dirty="0">
                <a:latin typeface="微软雅黑" panose="020B0503020204020204" pitchFamily="34" charset="-122"/>
                <a:ea typeface="微软雅黑" panose="020B0503020204020204" pitchFamily="34" charset="-122"/>
                <a:sym typeface="+mn-ea"/>
              </a:rPr>
              <a:t>(3)涉及结构安全的质量问题,应当按照《房屋建筑工程质量保修办法》的规定,立即向当地建设行政主管部门报告,采取相应的安全措施。由原设计单位或具有相应资质等级的设计单位提出保修方案,由施工单位实施保修。</a:t>
            </a:r>
            <a:endParaRPr lang="zh-CN" sz="2000" dirty="0">
              <a:latin typeface="微软雅黑" panose="020B0503020204020204" pitchFamily="34" charset="-122"/>
              <a:ea typeface="微软雅黑" panose="020B0503020204020204" pitchFamily="34" charset="-122"/>
              <a:sym typeface="+mn-ea"/>
            </a:endParaRPr>
          </a:p>
          <a:p>
            <a:pPr>
              <a:lnSpc>
                <a:spcPct val="100000"/>
              </a:lnSpc>
            </a:pPr>
            <a:r>
              <a:rPr lang="zh-CN" sz="2000" dirty="0">
                <a:latin typeface="微软雅黑" panose="020B0503020204020204" pitchFamily="34" charset="-122"/>
                <a:ea typeface="微软雅黑" panose="020B0503020204020204" pitchFamily="34" charset="-122"/>
                <a:sym typeface="+mn-ea"/>
              </a:rPr>
              <a:t>(4)质量保修完成后,由建设单位组织验收。</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4.质量保修费用</a:t>
            </a: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a:t>
            </a:r>
            <a:r>
              <a:rPr lang="zh-CN" altLang="en-US" sz="2800" b="1" dirty="0">
                <a:solidFill>
                  <a:schemeClr val="tx1"/>
                </a:solidFill>
                <a:latin typeface="微软雅黑" panose="020B0503020204020204" pitchFamily="34" charset="-122"/>
                <a:ea typeface="微软雅黑" panose="020B0503020204020204" pitchFamily="34" charset="-122"/>
                <a:sym typeface="+mn-ea"/>
              </a:rPr>
              <a:t>二　建筑工程项目回访及保修</a:t>
            </a:r>
            <a:endParaRPr kumimoji="0" lang="zh-CN" altLang="en-US" sz="2800" b="1" i="0" u="none" strike="noStrike" kern="1200" cap="none" spc="0" normalizeH="0" baseline="0" dirty="0">
              <a:solidFill>
                <a:schemeClr val="tx1"/>
              </a:solidFill>
              <a:latin typeface="微软雅黑" panose="020B0503020204020204" pitchFamily="34" charset="-122"/>
              <a:ea typeface="微软雅黑" panose="020B0503020204020204" pitchFamily="34" charset="-122"/>
            </a:endParaRPr>
          </a:p>
        </p:txBody>
      </p:sp>
      <p:sp>
        <p:nvSpPr>
          <p:cNvPr id="9219" name="AutoShape 3"/>
          <p:cNvSpPr/>
          <p:nvPr/>
        </p:nvSpPr>
        <p:spPr>
          <a:xfrm>
            <a:off x="1559560" y="1515745"/>
            <a:ext cx="857250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348980" cy="5102225"/>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8074660" cy="499110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a:lnSpc>
                <a:spcPct val="150000"/>
              </a:lnSpc>
            </a:pPr>
            <a:r>
              <a:rPr lang="zh-CN" sz="2000" dirty="0">
                <a:latin typeface="微软雅黑" panose="020B0503020204020204" pitchFamily="34" charset="-122"/>
                <a:ea typeface="微软雅黑" panose="020B0503020204020204" pitchFamily="34" charset="-122"/>
                <a:sym typeface="+mn-ea"/>
              </a:rPr>
              <a:t>4.质量保修费用</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(1)勘察、设计原因造成保修费用的处理。</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(2)施工原因造成的保修费用的处理。</a:t>
            </a:r>
            <a:endParaRPr lang="zh-CN" sz="2000" dirty="0">
              <a:latin typeface="微软雅黑" panose="020B0503020204020204" pitchFamily="34" charset="-122"/>
              <a:ea typeface="微软雅黑" panose="020B0503020204020204" pitchFamily="34" charset="-122"/>
              <a:sym typeface="+mn-ea"/>
            </a:endParaRPr>
          </a:p>
          <a:p>
            <a:pPr>
              <a:lnSpc>
                <a:spcPct val="150000"/>
              </a:lnSpc>
            </a:pPr>
            <a:r>
              <a:rPr lang="zh-CN" sz="2000" dirty="0">
                <a:latin typeface="微软雅黑" panose="020B0503020204020204" pitchFamily="34" charset="-122"/>
                <a:ea typeface="微软雅黑" panose="020B0503020204020204" pitchFamily="34" charset="-122"/>
                <a:sym typeface="+mn-ea"/>
              </a:rPr>
              <a:t>(3)设备、材料、构配件不合格造成的保修费用的处理。</a:t>
            </a:r>
            <a:endParaRPr lang="zh-CN" sz="2000" dirty="0">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1"/>
          <p:cNvSpPr>
            <a:spLocks noGrp="1"/>
          </p:cNvSpPr>
          <p:nvPr>
            <p:ph type="title"/>
          </p:nvPr>
        </p:nvSpPr>
        <p:spPr>
          <a:xfrm>
            <a:off x="3863340" y="765175"/>
            <a:ext cx="3362960" cy="1320800"/>
          </a:xfrm>
          <a:ln/>
        </p:spPr>
        <p:txBody>
          <a:bodyPr vert="horz" wrap="square" lIns="91440" tIns="45720" rIns="91440" bIns="45720" anchor="t" anchorCtr="0"/>
          <a:p>
            <a:pPr algn="l" defTabSz="457200">
              <a:buClrTx/>
              <a:buSzTx/>
              <a:buFontTx/>
              <a:buNone/>
            </a:pPr>
            <a:r>
              <a:rPr lang="zh-CN" altLang="en-US" b="1" kern="1200" dirty="0">
                <a:solidFill>
                  <a:schemeClr val="tx1"/>
                </a:solidFill>
                <a:latin typeface="微软雅黑" panose="020B0503020204020204" pitchFamily="34" charset="-122"/>
                <a:ea typeface="微软雅黑" panose="020B0503020204020204" pitchFamily="34" charset="-122"/>
                <a:cs typeface="+mj-cs"/>
              </a:rPr>
              <a:t>学习目标</a:t>
            </a:r>
            <a:endParaRPr lang="zh-CN" altLang="en-US" b="1" kern="1200" dirty="0">
              <a:solidFill>
                <a:schemeClr val="tx1"/>
              </a:solidFill>
              <a:latin typeface="微软雅黑" panose="020B0503020204020204" pitchFamily="34" charset="-122"/>
              <a:ea typeface="微软雅黑" panose="020B0503020204020204" pitchFamily="34" charset="-122"/>
              <a:cs typeface="+mj-cs"/>
            </a:endParaRPr>
          </a:p>
        </p:txBody>
      </p:sp>
      <p:sp>
        <p:nvSpPr>
          <p:cNvPr id="7171" name="内容占位符 2"/>
          <p:cNvSpPr>
            <a:spLocks noGrp="1"/>
          </p:cNvSpPr>
          <p:nvPr>
            <p:ph idx="1"/>
          </p:nvPr>
        </p:nvSpPr>
        <p:spPr>
          <a:xfrm>
            <a:off x="1703070" y="1772920"/>
            <a:ext cx="7118985" cy="3794760"/>
          </a:xfrm>
          <a:ln/>
        </p:spPr>
        <p:txBody>
          <a:bodyPr vert="horz" wrap="square" lIns="91440" tIns="45720" rIns="91440" bIns="45720" anchor="t" anchorCtr="0"/>
          <a:p>
            <a:pPr>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了解</a:t>
            </a:r>
            <a:r>
              <a:rPr lang="zh-CN" altLang="en-US" sz="2000" dirty="0">
                <a:latin typeface="微软雅黑" panose="020B0503020204020204" pitchFamily="34" charset="-122"/>
                <a:ea typeface="微软雅黑" panose="020B0503020204020204" pitchFamily="34" charset="-122"/>
              </a:rPr>
              <a:t>：竣工资料的管理,竣工结算的依据及原则,工程项目回访定义、内容及方式,建筑工程项目后评价的内涵。</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熟悉</a:t>
            </a:r>
            <a:r>
              <a:rPr lang="zh-CN" altLang="en-US" sz="2000" dirty="0">
                <a:latin typeface="微软雅黑" panose="020B0503020204020204" pitchFamily="34" charset="-122"/>
                <a:ea typeface="微软雅黑" panose="020B0503020204020204" pitchFamily="34" charset="-122"/>
              </a:rPr>
              <a:t>：竣工验收的依据、要求和条件,建筑工程项目后评价的内容、基本方法及工作程序。</a:t>
            </a: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solidFill>
                  <a:srgbClr val="FF0000"/>
                </a:solidFill>
                <a:latin typeface="微软雅黑" panose="020B0503020204020204" pitchFamily="34" charset="-122"/>
                <a:ea typeface="微软雅黑" panose="020B0503020204020204" pitchFamily="34" charset="-122"/>
              </a:rPr>
              <a:t>掌握</a:t>
            </a:r>
            <a:r>
              <a:rPr lang="zh-CN" altLang="en-US" sz="2000" dirty="0">
                <a:latin typeface="微软雅黑" panose="020B0503020204020204" pitchFamily="34" charset="-122"/>
                <a:ea typeface="微软雅黑" panose="020B0503020204020204" pitchFamily="34" charset="-122"/>
              </a:rPr>
              <a:t>：竣工验收的程序及组织,竣工结算的程序,工程质量保修范围和内容、质量保修期、质量保修责任及保修费用。</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1.建筑工程项目后评价的目的</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项目考核评价工作是项目管理活动中很重要的一个环节,它是对项目管理行为、项目管理效果以及项目管理目标实现程度的检验和评定,是公平、公正地反映项目管理的基础。通过考核评价工作,项目管理人员能够正确地认识自己的工作水平和业绩,并且能够进一步地总结经验,找出差距,吸取教训,从而提高企业的项目管理水平和管理人员的素质。</a:t>
              </a:r>
              <a:endParaRPr lang="zh-CN" altLang="en-US" sz="2000" dirty="0">
                <a:solidFill>
                  <a:srgbClr val="0C2F13"/>
                </a:solidFill>
                <a:latin typeface="微软雅黑" panose="020B0503020204020204" pitchFamily="34" charset="-122"/>
                <a:ea typeface="微软雅黑" panose="020B0503020204020204" pitchFamily="34" charset="-122"/>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建筑工程项目后评价概述</a:t>
            </a:r>
            <a:endParaRPr lang="zh-CN" altLang="en-US" sz="3200" b="1" dirty="0">
              <a:solidFill>
                <a:schemeClr val="tx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2.建筑工程项目后评价的任务</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根据项目后评价所要回答的问题及项目自身的特点,项目后评价主要的研究任务如下:</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(1)评价项目目标的实现程度;</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(2)评价项目的决策过程,主要评价决策所依据的资料和决策程序的规范性;</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(3)评价项目具体实施过程;</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lang="zh-CN" altLang="en-US" sz="2000" dirty="0">
                <a:solidFill>
                  <a:srgbClr val="0C2F13"/>
                </a:solidFill>
                <a:latin typeface="微软雅黑" panose="020B0503020204020204" pitchFamily="34" charset="-122"/>
                <a:ea typeface="微软雅黑" panose="020B0503020204020204" pitchFamily="34" charset="-122"/>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建筑工程项目后评价概述</a:t>
            </a:r>
            <a:endParaRPr lang="zh-CN" altLang="en-US" sz="3200" b="1" dirty="0">
              <a:solidFill>
                <a:schemeClr val="tx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(4)分析项目成功或失败的原因;</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(5)评价项目的勘探效益;</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(6)分析项目的影响和可持续发展;</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(7)综合评价勘探项目的成功度。</a:t>
              </a:r>
              <a:endParaRPr lang="zh-CN" altLang="en-US" sz="2000" dirty="0">
                <a:solidFill>
                  <a:srgbClr val="0C2F13"/>
                </a:solidFill>
                <a:latin typeface="微软雅黑" panose="020B0503020204020204" pitchFamily="34" charset="-122"/>
                <a:ea typeface="微软雅黑" panose="020B0503020204020204" pitchFamily="34" charset="-122"/>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建筑工程项目后评价概述</a:t>
            </a:r>
            <a:endParaRPr lang="zh-CN" altLang="en-US" sz="3200" b="1" dirty="0">
              <a:solidFill>
                <a:schemeClr val="tx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3.项目后评价的原则</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(1)现实性。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(2)独立性。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(3)可信性。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(4)全面性。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(5)透明性。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(6)反馈性。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建筑工程项目后评价概述</a:t>
            </a:r>
            <a:endParaRPr lang="zh-CN" altLang="en-US" sz="3200" b="1" dirty="0">
              <a:solidFill>
                <a:schemeClr val="tx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4.项目后评价的作用</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建设项目后评价的作用体现在以下几个方面:</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(1)有利于提高项目决策水平。</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(2)有利于提高设计施工水平。</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(3)有利于提高生产能力和经济效益。</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(4)有利于提高引进技术和装备的成功率。</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(5)有利于控制工程造价。</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建筑工程项目后评价概述</a:t>
            </a:r>
            <a:endParaRPr lang="zh-CN" altLang="en-US" sz="3200" b="1" dirty="0">
              <a:solidFill>
                <a:schemeClr val="tx1"/>
              </a:solidFill>
              <a:latin typeface="微软雅黑" panose="020B0503020204020204" pitchFamily="34" charset="-122"/>
              <a:ea typeface="微软雅黑" panose="020B0503020204020204" pitchFamily="34" charset="-122"/>
              <a:cs typeface="+mj-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1.建筑工程项目过程后评价</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对建筑项目的立项决策、设计施工、竣工投产、生产运营等全过程进行系统分析,找出项目后评价与原预期效益之间的差异及其产生的原因,使后评价结论有依有据,同时针对问题提出解决的办法。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2.建筑工程项目效益后评价</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通过项目竣工投产后所产生的实际经济效益与可行性研究时所预测的经济效益相比较,对项目进行评价。没有达到预期效果的,应分析原因,采取措施,提高经济效益。</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二、建筑工程项目后评价的内容</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9859336" cy="4433551"/>
            <a:chOff x="136" y="-114"/>
            <a:chExt cx="6398" cy="2728"/>
          </a:xfrm>
        </p:grpSpPr>
        <p:sp>
          <p:nvSpPr>
            <p:cNvPr id="5" name="AutoShape 7"/>
            <p:cNvSpPr>
              <a:spLocks noChangeArrowheads="1"/>
            </p:cNvSpPr>
            <p:nvPr/>
          </p:nvSpPr>
          <p:spPr bwMode="auto">
            <a:xfrm>
              <a:off x="136" y="-114"/>
              <a:ext cx="6398"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6034"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3.建筑工程项目影响后评价</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(1)项目环境影响后评价。</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在项目影响后评价中,环境影响后评价是项目公司应特别关注的环节,是指对照建筑项目前评估时批准的《环境影响报告书》,重新审查建筑项目环境影响的实际结果。</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(2)项目社会影响后评价。</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社会影响后评价的主要内容是项目对当地经济和社会发展以及技术进步的影响,一般包含6个方面,即项目对当地就业的影响,对当地收入分配的影响,对居民生活条件和生活质量的影响,受益者范围及其反映,各方面的参与情况,地区的发展等。</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二、建筑工程项目后评价的内容</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9859336" cy="4433551"/>
            <a:chOff x="136" y="-114"/>
            <a:chExt cx="6398" cy="2728"/>
          </a:xfrm>
        </p:grpSpPr>
        <p:sp>
          <p:nvSpPr>
            <p:cNvPr id="5" name="AutoShape 7"/>
            <p:cNvSpPr>
              <a:spLocks noChangeArrowheads="1"/>
            </p:cNvSpPr>
            <p:nvPr/>
          </p:nvSpPr>
          <p:spPr bwMode="auto">
            <a:xfrm>
              <a:off x="136" y="-114"/>
              <a:ext cx="6398"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6034"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1.对比分析法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(1)前后对比法。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(2)有无对比法。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2.因素分析法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因素分析的一般步骤:首先,确定某项指标是由哪些因素组成的;其次,确定各个因素与指标的关系;最后,确定各个因素所占份额。</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三、项目后评价的基本方法</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9859336" cy="4433551"/>
            <a:chOff x="136" y="-114"/>
            <a:chExt cx="6398" cy="2728"/>
          </a:xfrm>
        </p:grpSpPr>
        <p:sp>
          <p:nvSpPr>
            <p:cNvPr id="5" name="AutoShape 7"/>
            <p:cNvSpPr>
              <a:spLocks noChangeArrowheads="1"/>
            </p:cNvSpPr>
            <p:nvPr/>
          </p:nvSpPr>
          <p:spPr bwMode="auto">
            <a:xfrm>
              <a:off x="136" y="-114"/>
              <a:ext cx="6398"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211" y="-112"/>
              <a:ext cx="6323"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3.逻辑框架法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逻辑框架法(简称LFA)是美国国际开发署(USAID)在1970年开发并使用的一种设计、计划和评价工具,目前已有2/3的国际组织把LFA作为援助项目计划管理和后评价的主要方法。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4.成功度评价法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进行项目成功度分析时,一般把项目评价的成功度分为以下5个等级:</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(1)非常成功。(2)成功。</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(3)部分成功。(4)大部分不成功。(5)不成功。</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三、项目后评价的基本方法</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endParaRPr lang="zh-CN" altLang="en-US" sz="3200" b="1" dirty="0">
              <a:solidFill>
                <a:schemeClr val="tx1"/>
              </a:solidFill>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1847215" y="1557020"/>
          <a:ext cx="6747510" cy="4553585"/>
        </p:xfrm>
        <a:graphic>
          <a:graphicData uri="http://schemas.openxmlformats.org/drawingml/2006/table">
            <a:tbl>
              <a:tblPr/>
              <a:tblGrid>
                <a:gridCol w="2478405"/>
                <a:gridCol w="2019935"/>
                <a:gridCol w="2249170"/>
              </a:tblGrid>
              <a:tr h="263525">
                <a:tc>
                  <a:txBody>
                    <a:bodyPr/>
                    <a:p>
                      <a:pPr indent="0" algn="ctr">
                        <a:buNone/>
                      </a:pPr>
                      <a:r>
                        <a:rPr lang="en-US" sz="1600" b="0">
                          <a:solidFill>
                            <a:srgbClr val="000000"/>
                          </a:solidFill>
                          <a:latin typeface="方正书宋_GBK" charset="0"/>
                          <a:cs typeface="方正书宋_GBK" charset="0"/>
                        </a:rPr>
                        <a:t>项目管理实施评价指标</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方正书宋_GBK" charset="0"/>
                          <a:cs typeface="方正书宋_GBK" charset="0"/>
                        </a:rPr>
                        <a:t>相关重要性</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方正书宋_GBK" charset="0"/>
                          <a:cs typeface="方正书宋_GBK" charset="0"/>
                        </a:rPr>
                        <a:t>成功度</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200">
                <a:tc>
                  <a:txBody>
                    <a:bodyPr/>
                    <a:p>
                      <a:pPr indent="0" algn="ctr">
                        <a:buNone/>
                      </a:pPr>
                      <a:r>
                        <a:rPr lang="en-US" sz="1600" b="0">
                          <a:solidFill>
                            <a:srgbClr val="000000"/>
                          </a:solidFill>
                          <a:latin typeface="方正书宋_GBK" charset="0"/>
                          <a:cs typeface="方正书宋_GBK" charset="0"/>
                        </a:rPr>
                        <a:t>项目适应性</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9565">
                <a:tc>
                  <a:txBody>
                    <a:bodyPr/>
                    <a:p>
                      <a:pPr indent="0" algn="ctr">
                        <a:buNone/>
                      </a:pPr>
                      <a:r>
                        <a:rPr lang="en-US" sz="1600" b="0">
                          <a:solidFill>
                            <a:srgbClr val="000000"/>
                          </a:solidFill>
                          <a:latin typeface="方正书宋_GBK" charset="0"/>
                          <a:cs typeface="方正书宋_GBK" charset="0"/>
                        </a:rPr>
                        <a:t>管理水平</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835">
                <a:tc>
                  <a:txBody>
                    <a:bodyPr/>
                    <a:p>
                      <a:pPr indent="0" algn="ctr">
                        <a:buNone/>
                      </a:pPr>
                      <a:r>
                        <a:rPr lang="en-US" sz="1600" b="0">
                          <a:solidFill>
                            <a:srgbClr val="000000"/>
                          </a:solidFill>
                          <a:latin typeface="方正书宋_GBK" charset="0"/>
                          <a:cs typeface="方正书宋_GBK" charset="0"/>
                        </a:rPr>
                        <a:t>组织持续性</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200">
                <a:tc>
                  <a:txBody>
                    <a:bodyPr/>
                    <a:p>
                      <a:pPr indent="0" algn="ctr">
                        <a:buNone/>
                      </a:pPr>
                      <a:r>
                        <a:rPr lang="en-US" sz="1600" b="0">
                          <a:solidFill>
                            <a:srgbClr val="000000"/>
                          </a:solidFill>
                          <a:latin typeface="方正书宋_GBK" charset="0"/>
                          <a:cs typeface="方正书宋_GBK" charset="0"/>
                        </a:rPr>
                        <a:t>人力资源培养</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9565">
                <a:tc>
                  <a:txBody>
                    <a:bodyPr/>
                    <a:p>
                      <a:pPr indent="0" algn="ctr">
                        <a:buNone/>
                      </a:pPr>
                      <a:r>
                        <a:rPr lang="en-US" sz="1600" b="0">
                          <a:solidFill>
                            <a:srgbClr val="000000"/>
                          </a:solidFill>
                          <a:latin typeface="方正书宋_GBK" charset="0"/>
                          <a:cs typeface="方正书宋_GBK" charset="0"/>
                        </a:rPr>
                        <a:t>预算成本控制</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200">
                <a:tc>
                  <a:txBody>
                    <a:bodyPr/>
                    <a:p>
                      <a:pPr indent="0" algn="ctr">
                        <a:buNone/>
                      </a:pPr>
                      <a:r>
                        <a:rPr lang="en-US" sz="1600" b="0">
                          <a:solidFill>
                            <a:srgbClr val="000000"/>
                          </a:solidFill>
                          <a:latin typeface="方正书宋_GBK" charset="0"/>
                          <a:cs typeface="方正书宋_GBK" charset="0"/>
                        </a:rPr>
                        <a:t>成本</a:t>
                      </a:r>
                      <a:r>
                        <a:rPr lang="en-US" sz="1600" b="0">
                          <a:solidFill>
                            <a:srgbClr val="000000"/>
                          </a:solidFill>
                          <a:latin typeface="Trebuchet MS" panose="020B0603020202020204" pitchFamily="34" charset="0"/>
                          <a:ea typeface="方正书宋_GBK" charset="0"/>
                          <a:cs typeface="方正书宋_GBK" charset="0"/>
                        </a:rPr>
                        <a:t>—</a:t>
                      </a:r>
                      <a:r>
                        <a:rPr lang="en-US" sz="1600" b="0">
                          <a:solidFill>
                            <a:srgbClr val="000000"/>
                          </a:solidFill>
                          <a:latin typeface="方正书宋_GBK" charset="0"/>
                          <a:cs typeface="方正书宋_GBK" charset="0"/>
                        </a:rPr>
                        <a:t>效果分析</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200">
                <a:tc>
                  <a:txBody>
                    <a:bodyPr/>
                    <a:p>
                      <a:pPr indent="0" algn="ctr">
                        <a:buNone/>
                      </a:pPr>
                      <a:r>
                        <a:rPr lang="en-US" sz="1600" b="0">
                          <a:solidFill>
                            <a:srgbClr val="000000"/>
                          </a:solidFill>
                          <a:latin typeface="方正书宋_GBK" charset="0"/>
                          <a:cs typeface="方正书宋_GBK" charset="0"/>
                        </a:rPr>
                        <a:t>质量控制</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9565">
                <a:tc>
                  <a:txBody>
                    <a:bodyPr/>
                    <a:p>
                      <a:pPr indent="0" algn="ctr">
                        <a:buNone/>
                      </a:pPr>
                      <a:r>
                        <a:rPr lang="en-US" sz="1600" b="0">
                          <a:solidFill>
                            <a:srgbClr val="000000"/>
                          </a:solidFill>
                          <a:latin typeface="方正书宋_GBK" charset="0"/>
                          <a:cs typeface="方正书宋_GBK" charset="0"/>
                        </a:rPr>
                        <a:t>现场文明施工</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200">
                <a:tc>
                  <a:txBody>
                    <a:bodyPr/>
                    <a:p>
                      <a:pPr indent="0" algn="ctr">
                        <a:buNone/>
                      </a:pPr>
                      <a:r>
                        <a:rPr lang="en-US" sz="1600" b="0">
                          <a:solidFill>
                            <a:srgbClr val="000000"/>
                          </a:solidFill>
                          <a:latin typeface="方正书宋_GBK" charset="0"/>
                          <a:cs typeface="方正书宋_GBK" charset="0"/>
                        </a:rPr>
                        <a:t>安全度</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9565">
                <a:tc>
                  <a:txBody>
                    <a:bodyPr/>
                    <a:p>
                      <a:pPr indent="0" algn="ctr">
                        <a:buNone/>
                      </a:pPr>
                      <a:r>
                        <a:rPr lang="en-US" sz="1600" b="0">
                          <a:solidFill>
                            <a:srgbClr val="000000"/>
                          </a:solidFill>
                          <a:latin typeface="方正书宋_GBK" charset="0"/>
                          <a:cs typeface="方正书宋_GBK" charset="0"/>
                        </a:rPr>
                        <a:t>技术创新度</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835">
                <a:tc>
                  <a:txBody>
                    <a:bodyPr/>
                    <a:p>
                      <a:pPr indent="0" algn="ctr">
                        <a:buNone/>
                      </a:pPr>
                      <a:r>
                        <a:rPr lang="en-US" sz="1600" b="0">
                          <a:solidFill>
                            <a:srgbClr val="000000"/>
                          </a:solidFill>
                          <a:latin typeface="方正书宋_GBK" charset="0"/>
                          <a:cs typeface="方正书宋_GBK" charset="0"/>
                        </a:rPr>
                        <a:t>进度控制</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28930">
                <a:tc>
                  <a:txBody>
                    <a:bodyPr/>
                    <a:p>
                      <a:pPr indent="0" algn="ctr">
                        <a:buNone/>
                      </a:pPr>
                      <a:r>
                        <a:rPr lang="en-US" sz="1600" b="0">
                          <a:solidFill>
                            <a:srgbClr val="000000"/>
                          </a:solidFill>
                          <a:latin typeface="方正书宋_GBK" charset="0"/>
                          <a:cs typeface="方正书宋_GBK" charset="0"/>
                        </a:rPr>
                        <a:t>合同管理</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30200">
                <a:tc>
                  <a:txBody>
                    <a:bodyPr/>
                    <a:p>
                      <a:pPr indent="0" algn="ctr">
                        <a:buNone/>
                      </a:pPr>
                      <a:r>
                        <a:rPr lang="en-US" sz="1600" b="0">
                          <a:solidFill>
                            <a:srgbClr val="000000"/>
                          </a:solidFill>
                          <a:latin typeface="方正书宋_GBK" charset="0"/>
                          <a:cs typeface="方正书宋_GBK" charset="0"/>
                        </a:rPr>
                        <a:t>总成功度</a:t>
                      </a:r>
                      <a:endParaRPr lang="en-US" altLang="en-US" sz="1600" b="0">
                        <a:solidFill>
                          <a:srgbClr val="000000"/>
                        </a:solidFill>
                        <a:latin typeface="方正书宋_GBK" charset="0"/>
                        <a:ea typeface="方正书宋_GBK" charset="0"/>
                        <a:cs typeface="方正书宋_GBK"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600" b="0">
                          <a:solidFill>
                            <a:srgbClr val="000000"/>
                          </a:solidFill>
                          <a:latin typeface="NEU-BZ-S92" charset="0"/>
                          <a:cs typeface="NEU-BZ-S92" charset="0"/>
                        </a:rPr>
                        <a:t> </a:t>
                      </a: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600" b="0">
                        <a:solidFill>
                          <a:srgbClr val="000000"/>
                        </a:solidFill>
                        <a:latin typeface="NEU-BZ-S92" charset="0"/>
                        <a:ea typeface="NEU-BZ-S92" charset="0"/>
                        <a:cs typeface="NEU-BZ-S92" charset="0"/>
                      </a:endParaRPr>
                    </a:p>
                  </a:txBody>
                  <a:tcPr marL="0" marR="0" marT="0" marB="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2855595" y="6237605"/>
            <a:ext cx="5080000" cy="368300"/>
          </a:xfrm>
          <a:prstGeom prst="rect">
            <a:avLst/>
          </a:prstGeom>
          <a:noFill/>
          <a:ln w="9525">
            <a:noFill/>
          </a:ln>
        </p:spPr>
        <p:txBody>
          <a:bodyPr>
            <a:spAutoFit/>
          </a:bodyPr>
          <a:p>
            <a:pPr algn="ctr"/>
            <a:r>
              <a:rPr lang="zh-CN" sz="1800" b="1">
                <a:solidFill>
                  <a:srgbClr val="000000"/>
                </a:solidFill>
                <a:latin typeface="NEU-BZ-S92" charset="0"/>
                <a:cs typeface="方正书宋_GBK" charset="0"/>
              </a:rPr>
              <a:t>表</a:t>
            </a:r>
            <a:r>
              <a:rPr lang="en-US" sz="1800" b="1">
                <a:solidFill>
                  <a:srgbClr val="000000"/>
                </a:solidFill>
                <a:latin typeface="NEU-HZ-S92" charset="0"/>
                <a:cs typeface="方正书宋_GBK" charset="0"/>
              </a:rPr>
              <a:t>9-1</a:t>
            </a:r>
            <a:r>
              <a:rPr lang="zh-CN" sz="1800" b="1">
                <a:solidFill>
                  <a:srgbClr val="000000"/>
                </a:solidFill>
                <a:cs typeface="方正书宋_GBK" charset="0"/>
              </a:rPr>
              <a:t>　</a:t>
            </a:r>
            <a:r>
              <a:rPr lang="zh-CN" sz="1800" b="1">
                <a:solidFill>
                  <a:srgbClr val="000000"/>
                </a:solidFill>
                <a:latin typeface="NEU-BZ-S92" charset="0"/>
                <a:cs typeface="方正书宋_GBK" charset="0"/>
              </a:rPr>
              <a:t>成功度评价表</a:t>
            </a:r>
            <a:endParaRPr lang="zh-CN" altLang="en-US" sz="1800" b="1">
              <a:solidFill>
                <a:srgbClr val="000000"/>
              </a:solidFill>
              <a:latin typeface="NEU-BZ-S92" charset="0"/>
              <a:cs typeface="方正书宋_GBK"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3575685" y="908685"/>
            <a:ext cx="2307590" cy="563880"/>
          </a:xfrm>
          <a:ln/>
        </p:spPr>
        <p:txBody>
          <a:bodyPr vert="horz" wrap="square" lIns="91440" tIns="45720" rIns="91440" bIns="45720" anchor="t" anchorCtr="0">
            <a:normAutofit fontScale="90000"/>
          </a:bodyPr>
          <a:p>
            <a:pPr defTabSz="457200">
              <a:buNone/>
            </a:pPr>
            <a:r>
              <a:rPr lang="zh-CN" altLang="en-US" kern="1200" dirty="0">
                <a:solidFill>
                  <a:schemeClr val="tx1"/>
                </a:solidFill>
                <a:latin typeface="微软雅黑" panose="020B0503020204020204" pitchFamily="34" charset="-122"/>
                <a:ea typeface="微软雅黑" panose="020B0503020204020204" pitchFamily="34" charset="-122"/>
                <a:cs typeface="+mj-cs"/>
              </a:rPr>
              <a:t>项目导入</a:t>
            </a:r>
            <a:endParaRPr lang="zh-CN" altLang="en-US" kern="1200" dirty="0">
              <a:solidFill>
                <a:schemeClr val="tx1"/>
              </a:solidFill>
              <a:latin typeface="微软雅黑" panose="020B0503020204020204" pitchFamily="34" charset="-122"/>
              <a:ea typeface="微软雅黑" panose="020B0503020204020204" pitchFamily="34" charset="-122"/>
              <a:cs typeface="+mj-cs"/>
            </a:endParaRPr>
          </a:p>
        </p:txBody>
      </p:sp>
      <p:sp>
        <p:nvSpPr>
          <p:cNvPr id="2" name="文本框 1"/>
          <p:cNvSpPr txBox="1"/>
          <p:nvPr/>
        </p:nvSpPr>
        <p:spPr>
          <a:xfrm>
            <a:off x="1415415" y="1628775"/>
            <a:ext cx="7356475" cy="2987040"/>
          </a:xfrm>
          <a:prstGeom prst="rect">
            <a:avLst/>
          </a:prstGeom>
          <a:noFill/>
        </p:spPr>
        <p:txBody>
          <a:bodyPr wrap="square" rtlCol="0">
            <a:no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某锅炉厂拟建六层砖混结构办公楼,该市某建筑公司通过招标方式承接该项施工任务,某监理公司负责监理。该办公楼建筑平面形式为L形,设计采用混凝土小型砌块砌筑,墙体加构造柱。工程于2019年10月10日开工建设,2020年6月15日竣工。</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问题:</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(1)该办公楼达到什么条件时,方可竣工验收?</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(2)该办公楼竣工验收应如何组织?</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9859336" cy="4433551"/>
            <a:chOff x="136" y="-114"/>
            <a:chExt cx="6398" cy="2728"/>
          </a:xfrm>
        </p:grpSpPr>
        <p:sp>
          <p:nvSpPr>
            <p:cNvPr id="5" name="AutoShape 7"/>
            <p:cNvSpPr>
              <a:spLocks noChangeArrowheads="1"/>
            </p:cNvSpPr>
            <p:nvPr/>
          </p:nvSpPr>
          <p:spPr bwMode="auto">
            <a:xfrm>
              <a:off x="136" y="-114"/>
              <a:ext cx="6398"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211" y="-112"/>
              <a:ext cx="6323"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1.确定后评价计划</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制订必要的计划是项目后评价的首要工作。项目后评价的提出单位可以是国家有关部门、银行,也可以是工程项目者。</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2.收集与整理有关资料</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(1)项目建设的有关资料。</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(2)项目运行的有关资料。</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(3)国家有关经济政策与规定等资料。</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(4)项目所在行业的有关资料。</a:t>
              </a:r>
              <a:endParaRPr lang="en-US" altLang="zh-CN"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四、项目后评价的工作程序</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343025" y="2348647"/>
            <a:ext cx="9859336" cy="4433551"/>
            <a:chOff x="136" y="-114"/>
            <a:chExt cx="6398" cy="2728"/>
          </a:xfrm>
        </p:grpSpPr>
        <p:sp>
          <p:nvSpPr>
            <p:cNvPr id="5" name="AutoShape 7"/>
            <p:cNvSpPr>
              <a:spLocks noChangeArrowheads="1"/>
            </p:cNvSpPr>
            <p:nvPr/>
          </p:nvSpPr>
          <p:spPr bwMode="auto">
            <a:xfrm>
              <a:off x="136" y="-114"/>
              <a:ext cx="6398"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211" y="-112"/>
              <a:ext cx="6323"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(5)有关部门制定的后评价的方法。</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(6)其他有关资料。</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3.应用评价方法分析论证</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在充分占有资料的基础上,项目后评价人员应根据国家有关部门制定的后评价方法,对项目建设与生产过程进行全面的定量与定性分析论证。</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4.编制项目后评价报告</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sym typeface="+mn-ea"/>
                </a:rPr>
                <a:t>项目后评价报告是项目后评价的最终成果,是反馈经验教训的重要文件。</a:t>
              </a:r>
              <a:endParaRPr lang="zh-CN" altLang="en-US" sz="2000" dirty="0">
                <a:solidFill>
                  <a:srgbClr val="0C2F13"/>
                </a:solidFill>
                <a:latin typeface="微软雅黑" panose="020B0503020204020204" pitchFamily="34" charset="-122"/>
                <a:ea typeface="微软雅黑" panose="020B0503020204020204" pitchFamily="34" charset="-122"/>
                <a:sym typeface="+mn-ea"/>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任务单元三　建筑工程项目后评价</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endParaRPr lang="en-US" altLang="zh-CN" sz="3200" b="1" dirty="0">
              <a:solidFill>
                <a:schemeClr val="tx1"/>
              </a:solidFill>
              <a:latin typeface="微软雅黑" panose="020B0503020204020204" pitchFamily="34" charset="-122"/>
              <a:ea typeface="微软雅黑" panose="020B0503020204020204" pitchFamily="34" charset="-122"/>
            </a:endParaRPr>
          </a:p>
          <a:p>
            <a:pPr defTabSz="457200">
              <a:spcBef>
                <a:spcPts val="0"/>
              </a:spcBef>
              <a:buNone/>
            </a:pPr>
            <a:r>
              <a:rPr lang="zh-CN" altLang="en-US" sz="3200" b="1" dirty="0">
                <a:solidFill>
                  <a:schemeClr val="tx1"/>
                </a:solidFill>
                <a:latin typeface="微软雅黑" panose="020B0503020204020204" pitchFamily="34" charset="-122"/>
                <a:ea typeface="微软雅黑" panose="020B0503020204020204" pitchFamily="34" charset="-122"/>
              </a:rPr>
              <a:t>四、项目后评价的工作程序</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27125" y="260985"/>
            <a:ext cx="10066655" cy="6414135"/>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一、单项选择题</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1.见证取样检测是检测试样在(　　)见证下,由施工单位有关人员现场取样,并委托检测机构所进行的检测。</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A.监理单位具有见证人员证书的人员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B.建设单位授权的具有见证人员证书的人员</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C.监理单位或建设单位具备见证资格的人员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D.设计单位项目负责人</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2.建筑工程竣工验收备案系指工程竣工验收合格后,(　　)在指定的期限内,将与工程有关的文件资料送交备案部门查验的过程。</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A.建设单位	B.监理单位	C.设计单位	D.施工单位</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 end="1"/>
                                            </p:txEl>
                                          </p:spTgt>
                                        </p:tgtEl>
                                        <p:attrNameLst>
                                          <p:attrName>style.visibility</p:attrName>
                                        </p:attrNameLst>
                                      </p:cBhvr>
                                      <p:to>
                                        <p:strVal val="visible"/>
                                      </p:to>
                                    </p:set>
                                    <p:animEffect transition="in" filter="wipe(down)">
                                      <p:cBhvr>
                                        <p:cTn id="7" dur="580">
                                          <p:stCondLst>
                                            <p:cond delay="0"/>
                                          </p:stCondLst>
                                        </p:cTn>
                                        <p:tgtEl>
                                          <p:spTgt spid="4">
                                            <p:txEl>
                                              <p:charRg st="1" end="1"/>
                                            </p:txEl>
                                          </p:spTgt>
                                        </p:tgtEl>
                                      </p:cBhvr>
                                    </p:animEffect>
                                    <p:anim calcmode="lin" valueType="num">
                                      <p:cBhvr>
                                        <p:cTn id="8"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 end="1"/>
                                            </p:txEl>
                                          </p:spTgt>
                                        </p:tgtEl>
                                      </p:cBhvr>
                                      <p:to x="100000" y="60000"/>
                                    </p:animScale>
                                    <p:animScale>
                                      <p:cBhvr>
                                        <p:cTn id="14" dur="166" decel="50000">
                                          <p:stCondLst>
                                            <p:cond delay="676"/>
                                          </p:stCondLst>
                                        </p:cTn>
                                        <p:tgtEl>
                                          <p:spTgt spid="4">
                                            <p:txEl>
                                              <p:charRg st="1" end="1"/>
                                            </p:txEl>
                                          </p:spTgt>
                                        </p:tgtEl>
                                      </p:cBhvr>
                                      <p:to x="100000" y="100000"/>
                                    </p:animScale>
                                    <p:animScale>
                                      <p:cBhvr>
                                        <p:cTn id="15" dur="26">
                                          <p:stCondLst>
                                            <p:cond delay="1312"/>
                                          </p:stCondLst>
                                        </p:cTn>
                                        <p:tgtEl>
                                          <p:spTgt spid="4">
                                            <p:txEl>
                                              <p:charRg st="1" end="1"/>
                                            </p:txEl>
                                          </p:spTgt>
                                        </p:tgtEl>
                                      </p:cBhvr>
                                      <p:to x="100000" y="80000"/>
                                    </p:animScale>
                                    <p:animScale>
                                      <p:cBhvr>
                                        <p:cTn id="16" dur="166" decel="50000">
                                          <p:stCondLst>
                                            <p:cond delay="1338"/>
                                          </p:stCondLst>
                                        </p:cTn>
                                        <p:tgtEl>
                                          <p:spTgt spid="4">
                                            <p:txEl>
                                              <p:charRg st="1" end="1"/>
                                            </p:txEl>
                                          </p:spTgt>
                                        </p:tgtEl>
                                      </p:cBhvr>
                                      <p:to x="100000" y="100000"/>
                                    </p:animScale>
                                    <p:animScale>
                                      <p:cBhvr>
                                        <p:cTn id="17" dur="26">
                                          <p:stCondLst>
                                            <p:cond delay="1642"/>
                                          </p:stCondLst>
                                        </p:cTn>
                                        <p:tgtEl>
                                          <p:spTgt spid="4">
                                            <p:txEl>
                                              <p:charRg st="1" end="1"/>
                                            </p:txEl>
                                          </p:spTgt>
                                        </p:tgtEl>
                                      </p:cBhvr>
                                      <p:to x="100000" y="90000"/>
                                    </p:animScale>
                                    <p:animScale>
                                      <p:cBhvr>
                                        <p:cTn id="18" dur="166" decel="50000">
                                          <p:stCondLst>
                                            <p:cond delay="1668"/>
                                          </p:stCondLst>
                                        </p:cTn>
                                        <p:tgtEl>
                                          <p:spTgt spid="4">
                                            <p:txEl>
                                              <p:charRg st="1" end="1"/>
                                            </p:txEl>
                                          </p:spTgt>
                                        </p:tgtEl>
                                      </p:cBhvr>
                                      <p:to x="100000" y="100000"/>
                                    </p:animScale>
                                    <p:animScale>
                                      <p:cBhvr>
                                        <p:cTn id="19" dur="26">
                                          <p:stCondLst>
                                            <p:cond delay="1808"/>
                                          </p:stCondLst>
                                        </p:cTn>
                                        <p:tgtEl>
                                          <p:spTgt spid="4">
                                            <p:txEl>
                                              <p:charRg st="1" end="1"/>
                                            </p:txEl>
                                          </p:spTgt>
                                        </p:tgtEl>
                                      </p:cBhvr>
                                      <p:to x="100000" y="95000"/>
                                    </p:animScale>
                                    <p:animScale>
                                      <p:cBhvr>
                                        <p:cTn id="20" dur="166" decel="50000">
                                          <p:stCondLst>
                                            <p:cond delay="1834"/>
                                          </p:stCondLst>
                                        </p:cTn>
                                        <p:tgtEl>
                                          <p:spTgt spid="4">
                                            <p:txEl>
                                              <p:char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 end="1"/>
                                            </p:txEl>
                                          </p:spTgt>
                                        </p:tgtEl>
                                        <p:attrNameLst>
                                          <p:attrName>style.visibility</p:attrName>
                                        </p:attrNameLst>
                                      </p:cBhvr>
                                      <p:to>
                                        <p:strVal val="visible"/>
                                      </p:to>
                                    </p:set>
                                    <p:animEffect transition="in" filter="wipe(down)">
                                      <p:cBhvr>
                                        <p:cTn id="25" dur="580">
                                          <p:stCondLst>
                                            <p:cond delay="0"/>
                                          </p:stCondLst>
                                        </p:cTn>
                                        <p:tgtEl>
                                          <p:spTgt spid="4">
                                            <p:txEl>
                                              <p:charRg st="1" end="1"/>
                                            </p:txEl>
                                          </p:spTgt>
                                        </p:tgtEl>
                                      </p:cBhvr>
                                    </p:animEffect>
                                    <p:anim calcmode="lin" valueType="num">
                                      <p:cBhvr>
                                        <p:cTn id="26"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 end="1"/>
                                            </p:txEl>
                                          </p:spTgt>
                                        </p:tgtEl>
                                      </p:cBhvr>
                                      <p:to x="100000" y="60000"/>
                                    </p:animScale>
                                    <p:animScale>
                                      <p:cBhvr>
                                        <p:cTn id="32" dur="166" decel="50000">
                                          <p:stCondLst>
                                            <p:cond delay="676"/>
                                          </p:stCondLst>
                                        </p:cTn>
                                        <p:tgtEl>
                                          <p:spTgt spid="4">
                                            <p:txEl>
                                              <p:charRg st="1" end="1"/>
                                            </p:txEl>
                                          </p:spTgt>
                                        </p:tgtEl>
                                      </p:cBhvr>
                                      <p:to x="100000" y="100000"/>
                                    </p:animScale>
                                    <p:animScale>
                                      <p:cBhvr>
                                        <p:cTn id="33" dur="26">
                                          <p:stCondLst>
                                            <p:cond delay="1312"/>
                                          </p:stCondLst>
                                        </p:cTn>
                                        <p:tgtEl>
                                          <p:spTgt spid="4">
                                            <p:txEl>
                                              <p:charRg st="1" end="1"/>
                                            </p:txEl>
                                          </p:spTgt>
                                        </p:tgtEl>
                                      </p:cBhvr>
                                      <p:to x="100000" y="80000"/>
                                    </p:animScale>
                                    <p:animScale>
                                      <p:cBhvr>
                                        <p:cTn id="34" dur="166" decel="50000">
                                          <p:stCondLst>
                                            <p:cond delay="1338"/>
                                          </p:stCondLst>
                                        </p:cTn>
                                        <p:tgtEl>
                                          <p:spTgt spid="4">
                                            <p:txEl>
                                              <p:charRg st="1" end="1"/>
                                            </p:txEl>
                                          </p:spTgt>
                                        </p:tgtEl>
                                      </p:cBhvr>
                                      <p:to x="100000" y="100000"/>
                                    </p:animScale>
                                    <p:animScale>
                                      <p:cBhvr>
                                        <p:cTn id="35" dur="26">
                                          <p:stCondLst>
                                            <p:cond delay="1642"/>
                                          </p:stCondLst>
                                        </p:cTn>
                                        <p:tgtEl>
                                          <p:spTgt spid="4">
                                            <p:txEl>
                                              <p:charRg st="1" end="1"/>
                                            </p:txEl>
                                          </p:spTgt>
                                        </p:tgtEl>
                                      </p:cBhvr>
                                      <p:to x="100000" y="90000"/>
                                    </p:animScale>
                                    <p:animScale>
                                      <p:cBhvr>
                                        <p:cTn id="36" dur="166" decel="50000">
                                          <p:stCondLst>
                                            <p:cond delay="1668"/>
                                          </p:stCondLst>
                                        </p:cTn>
                                        <p:tgtEl>
                                          <p:spTgt spid="4">
                                            <p:txEl>
                                              <p:charRg st="1" end="1"/>
                                            </p:txEl>
                                          </p:spTgt>
                                        </p:tgtEl>
                                      </p:cBhvr>
                                      <p:to x="100000" y="100000"/>
                                    </p:animScale>
                                    <p:animScale>
                                      <p:cBhvr>
                                        <p:cTn id="37" dur="26">
                                          <p:stCondLst>
                                            <p:cond delay="1808"/>
                                          </p:stCondLst>
                                        </p:cTn>
                                        <p:tgtEl>
                                          <p:spTgt spid="4">
                                            <p:txEl>
                                              <p:charRg st="1" end="1"/>
                                            </p:txEl>
                                          </p:spTgt>
                                        </p:tgtEl>
                                      </p:cBhvr>
                                      <p:to x="100000" y="95000"/>
                                    </p:animScale>
                                    <p:animScale>
                                      <p:cBhvr>
                                        <p:cTn id="38" dur="166" decel="50000">
                                          <p:stCondLst>
                                            <p:cond delay="1834"/>
                                          </p:stCondLst>
                                        </p:cTn>
                                        <p:tgtEl>
                                          <p:spTgt spid="4">
                                            <p:txEl>
                                              <p:char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nodeType="clickEffect">
                                  <p:stCondLst>
                                    <p:cond delay="0"/>
                                  </p:stCondLst>
                                  <p:childTnLst>
                                    <p:set>
                                      <p:cBhvr>
                                        <p:cTn id="240" dur="1" fill="hold">
                                          <p:stCondLst>
                                            <p:cond delay="0"/>
                                          </p:stCondLst>
                                        </p:cTn>
                                        <p:tgtEl>
                                          <p:spTgt spid="4">
                                            <p:txEl>
                                              <p:charRg st="13" end="13"/>
                                            </p:txEl>
                                          </p:spTgt>
                                        </p:tgtEl>
                                        <p:attrNameLst>
                                          <p:attrName>style.visibility</p:attrName>
                                        </p:attrNameLst>
                                      </p:cBhvr>
                                      <p:to>
                                        <p:strVal val="visible"/>
                                      </p:to>
                                    </p:set>
                                    <p:animEffect transition="in" filter="wipe(down)">
                                      <p:cBhvr>
                                        <p:cTn id="241" dur="580">
                                          <p:stCondLst>
                                            <p:cond delay="0"/>
                                          </p:stCondLst>
                                        </p:cTn>
                                        <p:tgtEl>
                                          <p:spTgt spid="4">
                                            <p:txEl>
                                              <p:charRg st="13" end="13"/>
                                            </p:txEl>
                                          </p:spTgt>
                                        </p:tgtEl>
                                      </p:cBhvr>
                                    </p:animEffect>
                                    <p:anim calcmode="lin" valueType="num">
                                      <p:cBhvr>
                                        <p:cTn id="242" dur="1822" tmFilter="0,0; 0.14,0.36; 0.43,0.73; 0.71,0.91; 1.0,1.0">
                                          <p:stCondLst>
                                            <p:cond delay="0"/>
                                          </p:stCondLst>
                                        </p:cTn>
                                        <p:tgtEl>
                                          <p:spTgt spid="4">
                                            <p:txEl>
                                              <p:char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4">
                                            <p:txEl>
                                              <p:charRg st="13" end="13"/>
                                            </p:txEl>
                                          </p:spTgt>
                                        </p:tgtEl>
                                        <p:attrNameLst>
                                          <p:attrName>ppt_y</p:attrName>
                                        </p:attrNameLst>
                                      </p:cBhvr>
                                      <p:tavLst>
                                        <p:tav tm="0" fmla="#ppt_y-sin(pi*$)/3">
                                          <p:val>
                                            <p:fltVal val="0.500000"/>
                                          </p:val>
                                        </p:tav>
                                        <p:tav tm="100000">
                                          <p:val>
                                            <p:fltVal val="1.000000"/>
                                          </p:val>
                                        </p:tav>
                                      </p:tavLst>
                                    </p:anim>
                                    <p:anim calcmode="lin" valueType="num">
                                      <p:cBhvr>
                                        <p:cTn id="244" dur="664" tmFilter="0, 0; 0.125,0.2665; 0.25,0.4; 0.375,0.465; 0.5,0.5;  0.625,0.535; 0.75,0.6; 0.875,0.7335; 1,1">
                                          <p:stCondLst>
                                            <p:cond delay="664"/>
                                          </p:stCondLst>
                                        </p:cTn>
                                        <p:tgtEl>
                                          <p:spTgt spid="4">
                                            <p:txEl>
                                              <p:charRg st="13" end="13"/>
                                            </p:txEl>
                                          </p:spTgt>
                                        </p:tgtEl>
                                        <p:attrNameLst>
                                          <p:attrName>ppt_y</p:attrName>
                                        </p:attrNameLst>
                                      </p:cBhvr>
                                      <p:tavLst>
                                        <p:tav tm="0" fmla="#ppt_y-sin(pi*$)/9">
                                          <p:val>
                                            <p:fltVal val="0.000000"/>
                                          </p:val>
                                        </p:tav>
                                        <p:tav tm="100000">
                                          <p:val>
                                            <p:fltVal val="1.000000"/>
                                          </p:val>
                                        </p:tav>
                                      </p:tavLst>
                                    </p:anim>
                                    <p:anim calcmode="lin" valueType="num">
                                      <p:cBhvr>
                                        <p:cTn id="245" dur="332" tmFilter="0, 0; 0.125,0.2665; 0.25,0.4; 0.375,0.465; 0.5,0.5;  0.625,0.535; 0.75,0.6; 0.875,0.7335; 1,1">
                                          <p:stCondLst>
                                            <p:cond delay="1324"/>
                                          </p:stCondLst>
                                        </p:cTn>
                                        <p:tgtEl>
                                          <p:spTgt spid="4">
                                            <p:txEl>
                                              <p:charRg st="13" end="13"/>
                                            </p:txEl>
                                          </p:spTgt>
                                        </p:tgtEl>
                                        <p:attrNameLst>
                                          <p:attrName>ppt_y</p:attrName>
                                        </p:attrNameLst>
                                      </p:cBhvr>
                                      <p:tavLst>
                                        <p:tav tm="0" fmla="#ppt_y-sin(pi*$)/27">
                                          <p:val>
                                            <p:fltVal val="0.000000"/>
                                          </p:val>
                                        </p:tav>
                                        <p:tav tm="100000">
                                          <p:val>
                                            <p:fltVal val="1.000000"/>
                                          </p:val>
                                        </p:tav>
                                      </p:tavLst>
                                    </p:anim>
                                    <p:anim calcmode="lin" valueType="num">
                                      <p:cBhvr>
                                        <p:cTn id="246" dur="164" tmFilter="0, 0; 0.125,0.2665; 0.25,0.4; 0.375,0.465; 0.5,0.5;  0.625,0.535; 0.75,0.6; 0.875,0.7335; 1,1">
                                          <p:stCondLst>
                                            <p:cond delay="1656"/>
                                          </p:stCondLst>
                                        </p:cTn>
                                        <p:tgtEl>
                                          <p:spTgt spid="4">
                                            <p:txEl>
                                              <p:charRg st="13" end="13"/>
                                            </p:txEl>
                                          </p:spTgt>
                                        </p:tgtEl>
                                        <p:attrNameLst>
                                          <p:attrName>ppt_y</p:attrName>
                                        </p:attrNameLst>
                                      </p:cBhvr>
                                      <p:tavLst>
                                        <p:tav tm="0" fmla="#ppt_y-sin(pi*$)/81">
                                          <p:val>
                                            <p:fltVal val="0.000000"/>
                                          </p:val>
                                        </p:tav>
                                        <p:tav tm="100000">
                                          <p:val>
                                            <p:fltVal val="1.000000"/>
                                          </p:val>
                                        </p:tav>
                                      </p:tavLst>
                                    </p:anim>
                                    <p:animScale>
                                      <p:cBhvr>
                                        <p:cTn id="247" dur="26">
                                          <p:stCondLst>
                                            <p:cond delay="650"/>
                                          </p:stCondLst>
                                        </p:cTn>
                                        <p:tgtEl>
                                          <p:spTgt spid="4">
                                            <p:txEl>
                                              <p:charRg st="13" end="13"/>
                                            </p:txEl>
                                          </p:spTgt>
                                        </p:tgtEl>
                                      </p:cBhvr>
                                      <p:to x="100000" y="60000"/>
                                    </p:animScale>
                                    <p:animScale>
                                      <p:cBhvr>
                                        <p:cTn id="248" dur="166" decel="50000">
                                          <p:stCondLst>
                                            <p:cond delay="676"/>
                                          </p:stCondLst>
                                        </p:cTn>
                                        <p:tgtEl>
                                          <p:spTgt spid="4">
                                            <p:txEl>
                                              <p:charRg st="13" end="13"/>
                                            </p:txEl>
                                          </p:spTgt>
                                        </p:tgtEl>
                                      </p:cBhvr>
                                      <p:to x="100000" y="100000"/>
                                    </p:animScale>
                                    <p:animScale>
                                      <p:cBhvr>
                                        <p:cTn id="249" dur="26">
                                          <p:stCondLst>
                                            <p:cond delay="1312"/>
                                          </p:stCondLst>
                                        </p:cTn>
                                        <p:tgtEl>
                                          <p:spTgt spid="4">
                                            <p:txEl>
                                              <p:charRg st="13" end="13"/>
                                            </p:txEl>
                                          </p:spTgt>
                                        </p:tgtEl>
                                      </p:cBhvr>
                                      <p:to x="100000" y="80000"/>
                                    </p:animScale>
                                    <p:animScale>
                                      <p:cBhvr>
                                        <p:cTn id="250" dur="166" decel="50000">
                                          <p:stCondLst>
                                            <p:cond delay="1338"/>
                                          </p:stCondLst>
                                        </p:cTn>
                                        <p:tgtEl>
                                          <p:spTgt spid="4">
                                            <p:txEl>
                                              <p:charRg st="13" end="13"/>
                                            </p:txEl>
                                          </p:spTgt>
                                        </p:tgtEl>
                                      </p:cBhvr>
                                      <p:to x="100000" y="100000"/>
                                    </p:animScale>
                                    <p:animScale>
                                      <p:cBhvr>
                                        <p:cTn id="251" dur="26">
                                          <p:stCondLst>
                                            <p:cond delay="1642"/>
                                          </p:stCondLst>
                                        </p:cTn>
                                        <p:tgtEl>
                                          <p:spTgt spid="4">
                                            <p:txEl>
                                              <p:charRg st="13" end="13"/>
                                            </p:txEl>
                                          </p:spTgt>
                                        </p:tgtEl>
                                      </p:cBhvr>
                                      <p:to x="100000" y="90000"/>
                                    </p:animScale>
                                    <p:animScale>
                                      <p:cBhvr>
                                        <p:cTn id="252" dur="166" decel="50000">
                                          <p:stCondLst>
                                            <p:cond delay="1668"/>
                                          </p:stCondLst>
                                        </p:cTn>
                                        <p:tgtEl>
                                          <p:spTgt spid="4">
                                            <p:txEl>
                                              <p:charRg st="13" end="13"/>
                                            </p:txEl>
                                          </p:spTgt>
                                        </p:tgtEl>
                                      </p:cBhvr>
                                      <p:to x="100000" y="100000"/>
                                    </p:animScale>
                                    <p:animScale>
                                      <p:cBhvr>
                                        <p:cTn id="253" dur="26">
                                          <p:stCondLst>
                                            <p:cond delay="1808"/>
                                          </p:stCondLst>
                                        </p:cTn>
                                        <p:tgtEl>
                                          <p:spTgt spid="4">
                                            <p:txEl>
                                              <p:charRg st="13" end="13"/>
                                            </p:txEl>
                                          </p:spTgt>
                                        </p:tgtEl>
                                      </p:cBhvr>
                                      <p:to x="100000" y="95000"/>
                                    </p:animScale>
                                    <p:animScale>
                                      <p:cBhvr>
                                        <p:cTn id="254" dur="166" decel="50000">
                                          <p:stCondLst>
                                            <p:cond delay="1834"/>
                                          </p:stCondLst>
                                        </p:cTn>
                                        <p:tgtEl>
                                          <p:spTgt spid="4">
                                            <p:txEl>
                                              <p:char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nodeType="clickEffect">
                                  <p:stCondLst>
                                    <p:cond delay="0"/>
                                  </p:stCondLst>
                                  <p:childTnLst>
                                    <p:set>
                                      <p:cBhvr>
                                        <p:cTn id="258" dur="1" fill="hold">
                                          <p:stCondLst>
                                            <p:cond delay="0"/>
                                          </p:stCondLst>
                                        </p:cTn>
                                        <p:tgtEl>
                                          <p:spTgt spid="4">
                                            <p:txEl>
                                              <p:charRg st="14" end="14"/>
                                            </p:txEl>
                                          </p:spTgt>
                                        </p:tgtEl>
                                        <p:attrNameLst>
                                          <p:attrName>style.visibility</p:attrName>
                                        </p:attrNameLst>
                                      </p:cBhvr>
                                      <p:to>
                                        <p:strVal val="visible"/>
                                      </p:to>
                                    </p:set>
                                    <p:animEffect transition="in" filter="wipe(down)">
                                      <p:cBhvr>
                                        <p:cTn id="259" dur="580">
                                          <p:stCondLst>
                                            <p:cond delay="0"/>
                                          </p:stCondLst>
                                        </p:cTn>
                                        <p:tgtEl>
                                          <p:spTgt spid="4">
                                            <p:txEl>
                                              <p:charRg st="14" end="14"/>
                                            </p:txEl>
                                          </p:spTgt>
                                        </p:tgtEl>
                                      </p:cBhvr>
                                    </p:animEffect>
                                    <p:anim calcmode="lin" valueType="num">
                                      <p:cBhvr>
                                        <p:cTn id="260" dur="1822" tmFilter="0,0; 0.14,0.36; 0.43,0.73; 0.71,0.91; 1.0,1.0">
                                          <p:stCondLst>
                                            <p:cond delay="0"/>
                                          </p:stCondLst>
                                        </p:cTn>
                                        <p:tgtEl>
                                          <p:spTgt spid="4">
                                            <p:txEl>
                                              <p:char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4">
                                            <p:txEl>
                                              <p:charRg st="14" end="14"/>
                                            </p:txEl>
                                          </p:spTgt>
                                        </p:tgtEl>
                                        <p:attrNameLst>
                                          <p:attrName>ppt_y</p:attrName>
                                        </p:attrNameLst>
                                      </p:cBhvr>
                                      <p:tavLst>
                                        <p:tav tm="0" fmla="#ppt_y-sin(pi*$)/3">
                                          <p:val>
                                            <p:fltVal val="0.500000"/>
                                          </p:val>
                                        </p:tav>
                                        <p:tav tm="100000">
                                          <p:val>
                                            <p:fltVal val="1.000000"/>
                                          </p:val>
                                        </p:tav>
                                      </p:tavLst>
                                    </p:anim>
                                    <p:anim calcmode="lin" valueType="num">
                                      <p:cBhvr>
                                        <p:cTn id="262" dur="664" tmFilter="0, 0; 0.125,0.2665; 0.25,0.4; 0.375,0.465; 0.5,0.5;  0.625,0.535; 0.75,0.6; 0.875,0.7335; 1,1">
                                          <p:stCondLst>
                                            <p:cond delay="664"/>
                                          </p:stCondLst>
                                        </p:cTn>
                                        <p:tgtEl>
                                          <p:spTgt spid="4">
                                            <p:txEl>
                                              <p:charRg st="14" end="14"/>
                                            </p:txEl>
                                          </p:spTgt>
                                        </p:tgtEl>
                                        <p:attrNameLst>
                                          <p:attrName>ppt_y</p:attrName>
                                        </p:attrNameLst>
                                      </p:cBhvr>
                                      <p:tavLst>
                                        <p:tav tm="0" fmla="#ppt_y-sin(pi*$)/9">
                                          <p:val>
                                            <p:fltVal val="0.000000"/>
                                          </p:val>
                                        </p:tav>
                                        <p:tav tm="100000">
                                          <p:val>
                                            <p:fltVal val="1.000000"/>
                                          </p:val>
                                        </p:tav>
                                      </p:tavLst>
                                    </p:anim>
                                    <p:anim calcmode="lin" valueType="num">
                                      <p:cBhvr>
                                        <p:cTn id="263" dur="332" tmFilter="0, 0; 0.125,0.2665; 0.25,0.4; 0.375,0.465; 0.5,0.5;  0.625,0.535; 0.75,0.6; 0.875,0.7335; 1,1">
                                          <p:stCondLst>
                                            <p:cond delay="1324"/>
                                          </p:stCondLst>
                                        </p:cTn>
                                        <p:tgtEl>
                                          <p:spTgt spid="4">
                                            <p:txEl>
                                              <p:charRg st="14" end="14"/>
                                            </p:txEl>
                                          </p:spTgt>
                                        </p:tgtEl>
                                        <p:attrNameLst>
                                          <p:attrName>ppt_y</p:attrName>
                                        </p:attrNameLst>
                                      </p:cBhvr>
                                      <p:tavLst>
                                        <p:tav tm="0" fmla="#ppt_y-sin(pi*$)/27">
                                          <p:val>
                                            <p:fltVal val="0.000000"/>
                                          </p:val>
                                        </p:tav>
                                        <p:tav tm="100000">
                                          <p:val>
                                            <p:fltVal val="1.000000"/>
                                          </p:val>
                                        </p:tav>
                                      </p:tavLst>
                                    </p:anim>
                                    <p:anim calcmode="lin" valueType="num">
                                      <p:cBhvr>
                                        <p:cTn id="264" dur="164" tmFilter="0, 0; 0.125,0.2665; 0.25,0.4; 0.375,0.465; 0.5,0.5;  0.625,0.535; 0.75,0.6; 0.875,0.7335; 1,1">
                                          <p:stCondLst>
                                            <p:cond delay="1656"/>
                                          </p:stCondLst>
                                        </p:cTn>
                                        <p:tgtEl>
                                          <p:spTgt spid="4">
                                            <p:txEl>
                                              <p:charRg st="14" end="14"/>
                                            </p:txEl>
                                          </p:spTgt>
                                        </p:tgtEl>
                                        <p:attrNameLst>
                                          <p:attrName>ppt_y</p:attrName>
                                        </p:attrNameLst>
                                      </p:cBhvr>
                                      <p:tavLst>
                                        <p:tav tm="0" fmla="#ppt_y-sin(pi*$)/81">
                                          <p:val>
                                            <p:fltVal val="0.000000"/>
                                          </p:val>
                                        </p:tav>
                                        <p:tav tm="100000">
                                          <p:val>
                                            <p:fltVal val="1.000000"/>
                                          </p:val>
                                        </p:tav>
                                      </p:tavLst>
                                    </p:anim>
                                    <p:animScale>
                                      <p:cBhvr>
                                        <p:cTn id="265" dur="26">
                                          <p:stCondLst>
                                            <p:cond delay="650"/>
                                          </p:stCondLst>
                                        </p:cTn>
                                        <p:tgtEl>
                                          <p:spTgt spid="4">
                                            <p:txEl>
                                              <p:charRg st="14" end="14"/>
                                            </p:txEl>
                                          </p:spTgt>
                                        </p:tgtEl>
                                      </p:cBhvr>
                                      <p:to x="100000" y="60000"/>
                                    </p:animScale>
                                    <p:animScale>
                                      <p:cBhvr>
                                        <p:cTn id="266" dur="166" decel="50000">
                                          <p:stCondLst>
                                            <p:cond delay="676"/>
                                          </p:stCondLst>
                                        </p:cTn>
                                        <p:tgtEl>
                                          <p:spTgt spid="4">
                                            <p:txEl>
                                              <p:charRg st="14" end="14"/>
                                            </p:txEl>
                                          </p:spTgt>
                                        </p:tgtEl>
                                      </p:cBhvr>
                                      <p:to x="100000" y="100000"/>
                                    </p:animScale>
                                    <p:animScale>
                                      <p:cBhvr>
                                        <p:cTn id="267" dur="26">
                                          <p:stCondLst>
                                            <p:cond delay="1312"/>
                                          </p:stCondLst>
                                        </p:cTn>
                                        <p:tgtEl>
                                          <p:spTgt spid="4">
                                            <p:txEl>
                                              <p:charRg st="14" end="14"/>
                                            </p:txEl>
                                          </p:spTgt>
                                        </p:tgtEl>
                                      </p:cBhvr>
                                      <p:to x="100000" y="80000"/>
                                    </p:animScale>
                                    <p:animScale>
                                      <p:cBhvr>
                                        <p:cTn id="268" dur="166" decel="50000">
                                          <p:stCondLst>
                                            <p:cond delay="1338"/>
                                          </p:stCondLst>
                                        </p:cTn>
                                        <p:tgtEl>
                                          <p:spTgt spid="4">
                                            <p:txEl>
                                              <p:charRg st="14" end="14"/>
                                            </p:txEl>
                                          </p:spTgt>
                                        </p:tgtEl>
                                      </p:cBhvr>
                                      <p:to x="100000" y="100000"/>
                                    </p:animScale>
                                    <p:animScale>
                                      <p:cBhvr>
                                        <p:cTn id="269" dur="26">
                                          <p:stCondLst>
                                            <p:cond delay="1642"/>
                                          </p:stCondLst>
                                        </p:cTn>
                                        <p:tgtEl>
                                          <p:spTgt spid="4">
                                            <p:txEl>
                                              <p:charRg st="14" end="14"/>
                                            </p:txEl>
                                          </p:spTgt>
                                        </p:tgtEl>
                                      </p:cBhvr>
                                      <p:to x="100000" y="90000"/>
                                    </p:animScale>
                                    <p:animScale>
                                      <p:cBhvr>
                                        <p:cTn id="270" dur="166" decel="50000">
                                          <p:stCondLst>
                                            <p:cond delay="1668"/>
                                          </p:stCondLst>
                                        </p:cTn>
                                        <p:tgtEl>
                                          <p:spTgt spid="4">
                                            <p:txEl>
                                              <p:charRg st="14" end="14"/>
                                            </p:txEl>
                                          </p:spTgt>
                                        </p:tgtEl>
                                      </p:cBhvr>
                                      <p:to x="100000" y="100000"/>
                                    </p:animScale>
                                    <p:animScale>
                                      <p:cBhvr>
                                        <p:cTn id="271" dur="26">
                                          <p:stCondLst>
                                            <p:cond delay="1808"/>
                                          </p:stCondLst>
                                        </p:cTn>
                                        <p:tgtEl>
                                          <p:spTgt spid="4">
                                            <p:txEl>
                                              <p:charRg st="14" end="14"/>
                                            </p:txEl>
                                          </p:spTgt>
                                        </p:tgtEl>
                                      </p:cBhvr>
                                      <p:to x="100000" y="95000"/>
                                    </p:animScale>
                                    <p:animScale>
                                      <p:cBhvr>
                                        <p:cTn id="272" dur="166" decel="50000">
                                          <p:stCondLst>
                                            <p:cond delay="1834"/>
                                          </p:stCondLst>
                                        </p:cTn>
                                        <p:tgtEl>
                                          <p:spTgt spid="4">
                                            <p:txEl>
                                              <p:char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nodeType="clickEffect">
                                  <p:stCondLst>
                                    <p:cond delay="0"/>
                                  </p:stCondLst>
                                  <p:childTnLst>
                                    <p:set>
                                      <p:cBhvr>
                                        <p:cTn id="276" dur="1" fill="hold">
                                          <p:stCondLst>
                                            <p:cond delay="0"/>
                                          </p:stCondLst>
                                        </p:cTn>
                                        <p:tgtEl>
                                          <p:spTgt spid="4">
                                            <p:txEl>
                                              <p:charRg st="15" end="15"/>
                                            </p:txEl>
                                          </p:spTgt>
                                        </p:tgtEl>
                                        <p:attrNameLst>
                                          <p:attrName>style.visibility</p:attrName>
                                        </p:attrNameLst>
                                      </p:cBhvr>
                                      <p:to>
                                        <p:strVal val="visible"/>
                                      </p:to>
                                    </p:set>
                                    <p:animEffect transition="in" filter="wipe(down)">
                                      <p:cBhvr>
                                        <p:cTn id="277" dur="580">
                                          <p:stCondLst>
                                            <p:cond delay="0"/>
                                          </p:stCondLst>
                                        </p:cTn>
                                        <p:tgtEl>
                                          <p:spTgt spid="4">
                                            <p:txEl>
                                              <p:charRg st="15" end="15"/>
                                            </p:txEl>
                                          </p:spTgt>
                                        </p:tgtEl>
                                      </p:cBhvr>
                                    </p:animEffect>
                                    <p:anim calcmode="lin" valueType="num">
                                      <p:cBhvr>
                                        <p:cTn id="27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28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28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28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283" dur="26">
                                          <p:stCondLst>
                                            <p:cond delay="650"/>
                                          </p:stCondLst>
                                        </p:cTn>
                                        <p:tgtEl>
                                          <p:spTgt spid="4">
                                            <p:txEl>
                                              <p:charRg st="15" end="15"/>
                                            </p:txEl>
                                          </p:spTgt>
                                        </p:tgtEl>
                                      </p:cBhvr>
                                      <p:to x="100000" y="60000"/>
                                    </p:animScale>
                                    <p:animScale>
                                      <p:cBhvr>
                                        <p:cTn id="284" dur="166" decel="50000">
                                          <p:stCondLst>
                                            <p:cond delay="676"/>
                                          </p:stCondLst>
                                        </p:cTn>
                                        <p:tgtEl>
                                          <p:spTgt spid="4">
                                            <p:txEl>
                                              <p:charRg st="15" end="15"/>
                                            </p:txEl>
                                          </p:spTgt>
                                        </p:tgtEl>
                                      </p:cBhvr>
                                      <p:to x="100000" y="100000"/>
                                    </p:animScale>
                                    <p:animScale>
                                      <p:cBhvr>
                                        <p:cTn id="285" dur="26">
                                          <p:stCondLst>
                                            <p:cond delay="1312"/>
                                          </p:stCondLst>
                                        </p:cTn>
                                        <p:tgtEl>
                                          <p:spTgt spid="4">
                                            <p:txEl>
                                              <p:charRg st="15" end="15"/>
                                            </p:txEl>
                                          </p:spTgt>
                                        </p:tgtEl>
                                      </p:cBhvr>
                                      <p:to x="100000" y="80000"/>
                                    </p:animScale>
                                    <p:animScale>
                                      <p:cBhvr>
                                        <p:cTn id="286" dur="166" decel="50000">
                                          <p:stCondLst>
                                            <p:cond delay="1338"/>
                                          </p:stCondLst>
                                        </p:cTn>
                                        <p:tgtEl>
                                          <p:spTgt spid="4">
                                            <p:txEl>
                                              <p:charRg st="15" end="15"/>
                                            </p:txEl>
                                          </p:spTgt>
                                        </p:tgtEl>
                                      </p:cBhvr>
                                      <p:to x="100000" y="100000"/>
                                    </p:animScale>
                                    <p:animScale>
                                      <p:cBhvr>
                                        <p:cTn id="287" dur="26">
                                          <p:stCondLst>
                                            <p:cond delay="1642"/>
                                          </p:stCondLst>
                                        </p:cTn>
                                        <p:tgtEl>
                                          <p:spTgt spid="4">
                                            <p:txEl>
                                              <p:charRg st="15" end="15"/>
                                            </p:txEl>
                                          </p:spTgt>
                                        </p:tgtEl>
                                      </p:cBhvr>
                                      <p:to x="100000" y="90000"/>
                                    </p:animScale>
                                    <p:animScale>
                                      <p:cBhvr>
                                        <p:cTn id="288" dur="166" decel="50000">
                                          <p:stCondLst>
                                            <p:cond delay="1668"/>
                                          </p:stCondLst>
                                        </p:cTn>
                                        <p:tgtEl>
                                          <p:spTgt spid="4">
                                            <p:txEl>
                                              <p:charRg st="15" end="15"/>
                                            </p:txEl>
                                          </p:spTgt>
                                        </p:tgtEl>
                                      </p:cBhvr>
                                      <p:to x="100000" y="100000"/>
                                    </p:animScale>
                                    <p:animScale>
                                      <p:cBhvr>
                                        <p:cTn id="289" dur="26">
                                          <p:stCondLst>
                                            <p:cond delay="1808"/>
                                          </p:stCondLst>
                                        </p:cTn>
                                        <p:tgtEl>
                                          <p:spTgt spid="4">
                                            <p:txEl>
                                              <p:charRg st="15" end="15"/>
                                            </p:txEl>
                                          </p:spTgt>
                                        </p:tgtEl>
                                      </p:cBhvr>
                                      <p:to x="100000" y="95000"/>
                                    </p:animScale>
                                    <p:animScale>
                                      <p:cBhvr>
                                        <p:cTn id="290" dur="166" decel="50000">
                                          <p:stCondLst>
                                            <p:cond delay="1834"/>
                                          </p:stCondLst>
                                        </p:cTn>
                                        <p:tgtEl>
                                          <p:spTgt spid="4">
                                            <p:txEl>
                                              <p:char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nodeType="clickEffect">
                                  <p:stCondLst>
                                    <p:cond delay="0"/>
                                  </p:stCondLst>
                                  <p:childTnLst>
                                    <p:set>
                                      <p:cBhvr>
                                        <p:cTn id="294" dur="1" fill="hold">
                                          <p:stCondLst>
                                            <p:cond delay="0"/>
                                          </p:stCondLst>
                                        </p:cTn>
                                        <p:tgtEl>
                                          <p:spTgt spid="4">
                                            <p:txEl>
                                              <p:charRg st="16" end="16"/>
                                            </p:txEl>
                                          </p:spTgt>
                                        </p:tgtEl>
                                        <p:attrNameLst>
                                          <p:attrName>style.visibility</p:attrName>
                                        </p:attrNameLst>
                                      </p:cBhvr>
                                      <p:to>
                                        <p:strVal val="visible"/>
                                      </p:to>
                                    </p:set>
                                    <p:animEffect transition="in" filter="wipe(down)">
                                      <p:cBhvr>
                                        <p:cTn id="295" dur="580">
                                          <p:stCondLst>
                                            <p:cond delay="0"/>
                                          </p:stCondLst>
                                        </p:cTn>
                                        <p:tgtEl>
                                          <p:spTgt spid="4">
                                            <p:txEl>
                                              <p:charRg st="16" end="16"/>
                                            </p:txEl>
                                          </p:spTgt>
                                        </p:tgtEl>
                                      </p:cBhvr>
                                    </p:animEffect>
                                    <p:anim calcmode="lin" valueType="num">
                                      <p:cBhvr>
                                        <p:cTn id="29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9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01" dur="26">
                                          <p:stCondLst>
                                            <p:cond delay="650"/>
                                          </p:stCondLst>
                                        </p:cTn>
                                        <p:tgtEl>
                                          <p:spTgt spid="4">
                                            <p:txEl>
                                              <p:charRg st="16" end="16"/>
                                            </p:txEl>
                                          </p:spTgt>
                                        </p:tgtEl>
                                      </p:cBhvr>
                                      <p:to x="100000" y="60000"/>
                                    </p:animScale>
                                    <p:animScale>
                                      <p:cBhvr>
                                        <p:cTn id="302" dur="166" decel="50000">
                                          <p:stCondLst>
                                            <p:cond delay="676"/>
                                          </p:stCondLst>
                                        </p:cTn>
                                        <p:tgtEl>
                                          <p:spTgt spid="4">
                                            <p:txEl>
                                              <p:charRg st="16" end="16"/>
                                            </p:txEl>
                                          </p:spTgt>
                                        </p:tgtEl>
                                      </p:cBhvr>
                                      <p:to x="100000" y="100000"/>
                                    </p:animScale>
                                    <p:animScale>
                                      <p:cBhvr>
                                        <p:cTn id="303" dur="26">
                                          <p:stCondLst>
                                            <p:cond delay="1312"/>
                                          </p:stCondLst>
                                        </p:cTn>
                                        <p:tgtEl>
                                          <p:spTgt spid="4">
                                            <p:txEl>
                                              <p:charRg st="16" end="16"/>
                                            </p:txEl>
                                          </p:spTgt>
                                        </p:tgtEl>
                                      </p:cBhvr>
                                      <p:to x="100000" y="80000"/>
                                    </p:animScale>
                                    <p:animScale>
                                      <p:cBhvr>
                                        <p:cTn id="304" dur="166" decel="50000">
                                          <p:stCondLst>
                                            <p:cond delay="1338"/>
                                          </p:stCondLst>
                                        </p:cTn>
                                        <p:tgtEl>
                                          <p:spTgt spid="4">
                                            <p:txEl>
                                              <p:charRg st="16" end="16"/>
                                            </p:txEl>
                                          </p:spTgt>
                                        </p:tgtEl>
                                      </p:cBhvr>
                                      <p:to x="100000" y="100000"/>
                                    </p:animScale>
                                    <p:animScale>
                                      <p:cBhvr>
                                        <p:cTn id="305" dur="26">
                                          <p:stCondLst>
                                            <p:cond delay="1642"/>
                                          </p:stCondLst>
                                        </p:cTn>
                                        <p:tgtEl>
                                          <p:spTgt spid="4">
                                            <p:txEl>
                                              <p:charRg st="16" end="16"/>
                                            </p:txEl>
                                          </p:spTgt>
                                        </p:tgtEl>
                                      </p:cBhvr>
                                      <p:to x="100000" y="90000"/>
                                    </p:animScale>
                                    <p:animScale>
                                      <p:cBhvr>
                                        <p:cTn id="306" dur="166" decel="50000">
                                          <p:stCondLst>
                                            <p:cond delay="1668"/>
                                          </p:stCondLst>
                                        </p:cTn>
                                        <p:tgtEl>
                                          <p:spTgt spid="4">
                                            <p:txEl>
                                              <p:charRg st="16" end="16"/>
                                            </p:txEl>
                                          </p:spTgt>
                                        </p:tgtEl>
                                      </p:cBhvr>
                                      <p:to x="100000" y="100000"/>
                                    </p:animScale>
                                    <p:animScale>
                                      <p:cBhvr>
                                        <p:cTn id="307" dur="26">
                                          <p:stCondLst>
                                            <p:cond delay="1808"/>
                                          </p:stCondLst>
                                        </p:cTn>
                                        <p:tgtEl>
                                          <p:spTgt spid="4">
                                            <p:txEl>
                                              <p:charRg st="16" end="16"/>
                                            </p:txEl>
                                          </p:spTgt>
                                        </p:tgtEl>
                                      </p:cBhvr>
                                      <p:to x="100000" y="95000"/>
                                    </p:animScale>
                                    <p:animScale>
                                      <p:cBhvr>
                                        <p:cTn id="308" dur="166" decel="50000">
                                          <p:stCondLst>
                                            <p:cond delay="1834"/>
                                          </p:stCondLst>
                                        </p:cTn>
                                        <p:tgtEl>
                                          <p:spTgt spid="4">
                                            <p:txEl>
                                              <p:charRg st="16" end="1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27125" y="260985"/>
            <a:ext cx="10066655" cy="6414135"/>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3.单位工程完工后,施工单位应自行组织有关人员进行检验评定,并向(　　)提交工程验收报告。</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A.建设单位	B.监理单位</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C.质量监督单位	D.档案管理单位</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4.在工程进度款结算于支付中,承包商提交的已完工程量而监理不予计量的是(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A.因业主提出的设计变更而增加的工程量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B.因承包商原因造成工程返工的工程量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C.因延期开工造成施工机械台班数量增加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D.因地质原因需要加固处理增加的工程量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5.承包商应当按照合同约定的方法和时间,向监理(业主)提交已完工程量的报告。监理(业主)接到报告后(　　)天内核实已完工程量,如未及时核实完,则承包商报告中的工程量即视为被确认,作为工程价款支付的依据。双方合同另有约定的,按合同执行。</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 7	B. 10	C. 14	D. 28</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 end="1"/>
                                            </p:txEl>
                                          </p:spTgt>
                                        </p:tgtEl>
                                        <p:attrNameLst>
                                          <p:attrName>style.visibility</p:attrName>
                                        </p:attrNameLst>
                                      </p:cBhvr>
                                      <p:to>
                                        <p:strVal val="visible"/>
                                      </p:to>
                                    </p:set>
                                    <p:animEffect transition="in" filter="wipe(down)">
                                      <p:cBhvr>
                                        <p:cTn id="7" dur="580">
                                          <p:stCondLst>
                                            <p:cond delay="0"/>
                                          </p:stCondLst>
                                        </p:cTn>
                                        <p:tgtEl>
                                          <p:spTgt spid="4">
                                            <p:txEl>
                                              <p:charRg st="1" end="1"/>
                                            </p:txEl>
                                          </p:spTgt>
                                        </p:tgtEl>
                                      </p:cBhvr>
                                    </p:animEffect>
                                    <p:anim calcmode="lin" valueType="num">
                                      <p:cBhvr>
                                        <p:cTn id="8"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 end="1"/>
                                            </p:txEl>
                                          </p:spTgt>
                                        </p:tgtEl>
                                      </p:cBhvr>
                                      <p:to x="100000" y="60000"/>
                                    </p:animScale>
                                    <p:animScale>
                                      <p:cBhvr>
                                        <p:cTn id="14" dur="166" decel="50000">
                                          <p:stCondLst>
                                            <p:cond delay="676"/>
                                          </p:stCondLst>
                                        </p:cTn>
                                        <p:tgtEl>
                                          <p:spTgt spid="4">
                                            <p:txEl>
                                              <p:charRg st="1" end="1"/>
                                            </p:txEl>
                                          </p:spTgt>
                                        </p:tgtEl>
                                      </p:cBhvr>
                                      <p:to x="100000" y="100000"/>
                                    </p:animScale>
                                    <p:animScale>
                                      <p:cBhvr>
                                        <p:cTn id="15" dur="26">
                                          <p:stCondLst>
                                            <p:cond delay="1312"/>
                                          </p:stCondLst>
                                        </p:cTn>
                                        <p:tgtEl>
                                          <p:spTgt spid="4">
                                            <p:txEl>
                                              <p:charRg st="1" end="1"/>
                                            </p:txEl>
                                          </p:spTgt>
                                        </p:tgtEl>
                                      </p:cBhvr>
                                      <p:to x="100000" y="80000"/>
                                    </p:animScale>
                                    <p:animScale>
                                      <p:cBhvr>
                                        <p:cTn id="16" dur="166" decel="50000">
                                          <p:stCondLst>
                                            <p:cond delay="1338"/>
                                          </p:stCondLst>
                                        </p:cTn>
                                        <p:tgtEl>
                                          <p:spTgt spid="4">
                                            <p:txEl>
                                              <p:charRg st="1" end="1"/>
                                            </p:txEl>
                                          </p:spTgt>
                                        </p:tgtEl>
                                      </p:cBhvr>
                                      <p:to x="100000" y="100000"/>
                                    </p:animScale>
                                    <p:animScale>
                                      <p:cBhvr>
                                        <p:cTn id="17" dur="26">
                                          <p:stCondLst>
                                            <p:cond delay="1642"/>
                                          </p:stCondLst>
                                        </p:cTn>
                                        <p:tgtEl>
                                          <p:spTgt spid="4">
                                            <p:txEl>
                                              <p:charRg st="1" end="1"/>
                                            </p:txEl>
                                          </p:spTgt>
                                        </p:tgtEl>
                                      </p:cBhvr>
                                      <p:to x="100000" y="90000"/>
                                    </p:animScale>
                                    <p:animScale>
                                      <p:cBhvr>
                                        <p:cTn id="18" dur="166" decel="50000">
                                          <p:stCondLst>
                                            <p:cond delay="1668"/>
                                          </p:stCondLst>
                                        </p:cTn>
                                        <p:tgtEl>
                                          <p:spTgt spid="4">
                                            <p:txEl>
                                              <p:charRg st="1" end="1"/>
                                            </p:txEl>
                                          </p:spTgt>
                                        </p:tgtEl>
                                      </p:cBhvr>
                                      <p:to x="100000" y="100000"/>
                                    </p:animScale>
                                    <p:animScale>
                                      <p:cBhvr>
                                        <p:cTn id="19" dur="26">
                                          <p:stCondLst>
                                            <p:cond delay="1808"/>
                                          </p:stCondLst>
                                        </p:cTn>
                                        <p:tgtEl>
                                          <p:spTgt spid="4">
                                            <p:txEl>
                                              <p:charRg st="1" end="1"/>
                                            </p:txEl>
                                          </p:spTgt>
                                        </p:tgtEl>
                                      </p:cBhvr>
                                      <p:to x="100000" y="95000"/>
                                    </p:animScale>
                                    <p:animScale>
                                      <p:cBhvr>
                                        <p:cTn id="20" dur="166" decel="50000">
                                          <p:stCondLst>
                                            <p:cond delay="1834"/>
                                          </p:stCondLst>
                                        </p:cTn>
                                        <p:tgtEl>
                                          <p:spTgt spid="4">
                                            <p:txEl>
                                              <p:char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 end="1"/>
                                            </p:txEl>
                                          </p:spTgt>
                                        </p:tgtEl>
                                        <p:attrNameLst>
                                          <p:attrName>style.visibility</p:attrName>
                                        </p:attrNameLst>
                                      </p:cBhvr>
                                      <p:to>
                                        <p:strVal val="visible"/>
                                      </p:to>
                                    </p:set>
                                    <p:animEffect transition="in" filter="wipe(down)">
                                      <p:cBhvr>
                                        <p:cTn id="25" dur="580">
                                          <p:stCondLst>
                                            <p:cond delay="0"/>
                                          </p:stCondLst>
                                        </p:cTn>
                                        <p:tgtEl>
                                          <p:spTgt spid="4">
                                            <p:txEl>
                                              <p:charRg st="1" end="1"/>
                                            </p:txEl>
                                          </p:spTgt>
                                        </p:tgtEl>
                                      </p:cBhvr>
                                    </p:animEffect>
                                    <p:anim calcmode="lin" valueType="num">
                                      <p:cBhvr>
                                        <p:cTn id="26"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 end="1"/>
                                            </p:txEl>
                                          </p:spTgt>
                                        </p:tgtEl>
                                      </p:cBhvr>
                                      <p:to x="100000" y="60000"/>
                                    </p:animScale>
                                    <p:animScale>
                                      <p:cBhvr>
                                        <p:cTn id="32" dur="166" decel="50000">
                                          <p:stCondLst>
                                            <p:cond delay="676"/>
                                          </p:stCondLst>
                                        </p:cTn>
                                        <p:tgtEl>
                                          <p:spTgt spid="4">
                                            <p:txEl>
                                              <p:charRg st="1" end="1"/>
                                            </p:txEl>
                                          </p:spTgt>
                                        </p:tgtEl>
                                      </p:cBhvr>
                                      <p:to x="100000" y="100000"/>
                                    </p:animScale>
                                    <p:animScale>
                                      <p:cBhvr>
                                        <p:cTn id="33" dur="26">
                                          <p:stCondLst>
                                            <p:cond delay="1312"/>
                                          </p:stCondLst>
                                        </p:cTn>
                                        <p:tgtEl>
                                          <p:spTgt spid="4">
                                            <p:txEl>
                                              <p:charRg st="1" end="1"/>
                                            </p:txEl>
                                          </p:spTgt>
                                        </p:tgtEl>
                                      </p:cBhvr>
                                      <p:to x="100000" y="80000"/>
                                    </p:animScale>
                                    <p:animScale>
                                      <p:cBhvr>
                                        <p:cTn id="34" dur="166" decel="50000">
                                          <p:stCondLst>
                                            <p:cond delay="1338"/>
                                          </p:stCondLst>
                                        </p:cTn>
                                        <p:tgtEl>
                                          <p:spTgt spid="4">
                                            <p:txEl>
                                              <p:charRg st="1" end="1"/>
                                            </p:txEl>
                                          </p:spTgt>
                                        </p:tgtEl>
                                      </p:cBhvr>
                                      <p:to x="100000" y="100000"/>
                                    </p:animScale>
                                    <p:animScale>
                                      <p:cBhvr>
                                        <p:cTn id="35" dur="26">
                                          <p:stCondLst>
                                            <p:cond delay="1642"/>
                                          </p:stCondLst>
                                        </p:cTn>
                                        <p:tgtEl>
                                          <p:spTgt spid="4">
                                            <p:txEl>
                                              <p:charRg st="1" end="1"/>
                                            </p:txEl>
                                          </p:spTgt>
                                        </p:tgtEl>
                                      </p:cBhvr>
                                      <p:to x="100000" y="90000"/>
                                    </p:animScale>
                                    <p:animScale>
                                      <p:cBhvr>
                                        <p:cTn id="36" dur="166" decel="50000">
                                          <p:stCondLst>
                                            <p:cond delay="1668"/>
                                          </p:stCondLst>
                                        </p:cTn>
                                        <p:tgtEl>
                                          <p:spTgt spid="4">
                                            <p:txEl>
                                              <p:charRg st="1" end="1"/>
                                            </p:txEl>
                                          </p:spTgt>
                                        </p:tgtEl>
                                      </p:cBhvr>
                                      <p:to x="100000" y="100000"/>
                                    </p:animScale>
                                    <p:animScale>
                                      <p:cBhvr>
                                        <p:cTn id="37" dur="26">
                                          <p:stCondLst>
                                            <p:cond delay="1808"/>
                                          </p:stCondLst>
                                        </p:cTn>
                                        <p:tgtEl>
                                          <p:spTgt spid="4">
                                            <p:txEl>
                                              <p:charRg st="1" end="1"/>
                                            </p:txEl>
                                          </p:spTgt>
                                        </p:tgtEl>
                                      </p:cBhvr>
                                      <p:to x="100000" y="95000"/>
                                    </p:animScale>
                                    <p:animScale>
                                      <p:cBhvr>
                                        <p:cTn id="38" dur="166" decel="50000">
                                          <p:stCondLst>
                                            <p:cond delay="1834"/>
                                          </p:stCondLst>
                                        </p:cTn>
                                        <p:tgtEl>
                                          <p:spTgt spid="4">
                                            <p:txEl>
                                              <p:char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nodeType="clickEffect">
                                  <p:stCondLst>
                                    <p:cond delay="0"/>
                                  </p:stCondLst>
                                  <p:childTnLst>
                                    <p:set>
                                      <p:cBhvr>
                                        <p:cTn id="240" dur="1" fill="hold">
                                          <p:stCondLst>
                                            <p:cond delay="0"/>
                                          </p:stCondLst>
                                        </p:cTn>
                                        <p:tgtEl>
                                          <p:spTgt spid="4">
                                            <p:txEl>
                                              <p:charRg st="13" end="13"/>
                                            </p:txEl>
                                          </p:spTgt>
                                        </p:tgtEl>
                                        <p:attrNameLst>
                                          <p:attrName>style.visibility</p:attrName>
                                        </p:attrNameLst>
                                      </p:cBhvr>
                                      <p:to>
                                        <p:strVal val="visible"/>
                                      </p:to>
                                    </p:set>
                                    <p:animEffect transition="in" filter="wipe(down)">
                                      <p:cBhvr>
                                        <p:cTn id="241" dur="580">
                                          <p:stCondLst>
                                            <p:cond delay="0"/>
                                          </p:stCondLst>
                                        </p:cTn>
                                        <p:tgtEl>
                                          <p:spTgt spid="4">
                                            <p:txEl>
                                              <p:charRg st="13" end="13"/>
                                            </p:txEl>
                                          </p:spTgt>
                                        </p:tgtEl>
                                      </p:cBhvr>
                                    </p:animEffect>
                                    <p:anim calcmode="lin" valueType="num">
                                      <p:cBhvr>
                                        <p:cTn id="242" dur="1822" tmFilter="0,0; 0.14,0.36; 0.43,0.73; 0.71,0.91; 1.0,1.0">
                                          <p:stCondLst>
                                            <p:cond delay="0"/>
                                          </p:stCondLst>
                                        </p:cTn>
                                        <p:tgtEl>
                                          <p:spTgt spid="4">
                                            <p:txEl>
                                              <p:char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4">
                                            <p:txEl>
                                              <p:charRg st="13" end="13"/>
                                            </p:txEl>
                                          </p:spTgt>
                                        </p:tgtEl>
                                        <p:attrNameLst>
                                          <p:attrName>ppt_y</p:attrName>
                                        </p:attrNameLst>
                                      </p:cBhvr>
                                      <p:tavLst>
                                        <p:tav tm="0" fmla="#ppt_y-sin(pi*$)/3">
                                          <p:val>
                                            <p:fltVal val="0.500000"/>
                                          </p:val>
                                        </p:tav>
                                        <p:tav tm="100000">
                                          <p:val>
                                            <p:fltVal val="1.000000"/>
                                          </p:val>
                                        </p:tav>
                                      </p:tavLst>
                                    </p:anim>
                                    <p:anim calcmode="lin" valueType="num">
                                      <p:cBhvr>
                                        <p:cTn id="244" dur="664" tmFilter="0, 0; 0.125,0.2665; 0.25,0.4; 0.375,0.465; 0.5,0.5;  0.625,0.535; 0.75,0.6; 0.875,0.7335; 1,1">
                                          <p:stCondLst>
                                            <p:cond delay="664"/>
                                          </p:stCondLst>
                                        </p:cTn>
                                        <p:tgtEl>
                                          <p:spTgt spid="4">
                                            <p:txEl>
                                              <p:charRg st="13" end="13"/>
                                            </p:txEl>
                                          </p:spTgt>
                                        </p:tgtEl>
                                        <p:attrNameLst>
                                          <p:attrName>ppt_y</p:attrName>
                                        </p:attrNameLst>
                                      </p:cBhvr>
                                      <p:tavLst>
                                        <p:tav tm="0" fmla="#ppt_y-sin(pi*$)/9">
                                          <p:val>
                                            <p:fltVal val="0.000000"/>
                                          </p:val>
                                        </p:tav>
                                        <p:tav tm="100000">
                                          <p:val>
                                            <p:fltVal val="1.000000"/>
                                          </p:val>
                                        </p:tav>
                                      </p:tavLst>
                                    </p:anim>
                                    <p:anim calcmode="lin" valueType="num">
                                      <p:cBhvr>
                                        <p:cTn id="245" dur="332" tmFilter="0, 0; 0.125,0.2665; 0.25,0.4; 0.375,0.465; 0.5,0.5;  0.625,0.535; 0.75,0.6; 0.875,0.7335; 1,1">
                                          <p:stCondLst>
                                            <p:cond delay="1324"/>
                                          </p:stCondLst>
                                        </p:cTn>
                                        <p:tgtEl>
                                          <p:spTgt spid="4">
                                            <p:txEl>
                                              <p:charRg st="13" end="13"/>
                                            </p:txEl>
                                          </p:spTgt>
                                        </p:tgtEl>
                                        <p:attrNameLst>
                                          <p:attrName>ppt_y</p:attrName>
                                        </p:attrNameLst>
                                      </p:cBhvr>
                                      <p:tavLst>
                                        <p:tav tm="0" fmla="#ppt_y-sin(pi*$)/27">
                                          <p:val>
                                            <p:fltVal val="0.000000"/>
                                          </p:val>
                                        </p:tav>
                                        <p:tav tm="100000">
                                          <p:val>
                                            <p:fltVal val="1.000000"/>
                                          </p:val>
                                        </p:tav>
                                      </p:tavLst>
                                    </p:anim>
                                    <p:anim calcmode="lin" valueType="num">
                                      <p:cBhvr>
                                        <p:cTn id="246" dur="164" tmFilter="0, 0; 0.125,0.2665; 0.25,0.4; 0.375,0.465; 0.5,0.5;  0.625,0.535; 0.75,0.6; 0.875,0.7335; 1,1">
                                          <p:stCondLst>
                                            <p:cond delay="1656"/>
                                          </p:stCondLst>
                                        </p:cTn>
                                        <p:tgtEl>
                                          <p:spTgt spid="4">
                                            <p:txEl>
                                              <p:charRg st="13" end="13"/>
                                            </p:txEl>
                                          </p:spTgt>
                                        </p:tgtEl>
                                        <p:attrNameLst>
                                          <p:attrName>ppt_y</p:attrName>
                                        </p:attrNameLst>
                                      </p:cBhvr>
                                      <p:tavLst>
                                        <p:tav tm="0" fmla="#ppt_y-sin(pi*$)/81">
                                          <p:val>
                                            <p:fltVal val="0.000000"/>
                                          </p:val>
                                        </p:tav>
                                        <p:tav tm="100000">
                                          <p:val>
                                            <p:fltVal val="1.000000"/>
                                          </p:val>
                                        </p:tav>
                                      </p:tavLst>
                                    </p:anim>
                                    <p:animScale>
                                      <p:cBhvr>
                                        <p:cTn id="247" dur="26">
                                          <p:stCondLst>
                                            <p:cond delay="650"/>
                                          </p:stCondLst>
                                        </p:cTn>
                                        <p:tgtEl>
                                          <p:spTgt spid="4">
                                            <p:txEl>
                                              <p:charRg st="13" end="13"/>
                                            </p:txEl>
                                          </p:spTgt>
                                        </p:tgtEl>
                                      </p:cBhvr>
                                      <p:to x="100000" y="60000"/>
                                    </p:animScale>
                                    <p:animScale>
                                      <p:cBhvr>
                                        <p:cTn id="248" dur="166" decel="50000">
                                          <p:stCondLst>
                                            <p:cond delay="676"/>
                                          </p:stCondLst>
                                        </p:cTn>
                                        <p:tgtEl>
                                          <p:spTgt spid="4">
                                            <p:txEl>
                                              <p:charRg st="13" end="13"/>
                                            </p:txEl>
                                          </p:spTgt>
                                        </p:tgtEl>
                                      </p:cBhvr>
                                      <p:to x="100000" y="100000"/>
                                    </p:animScale>
                                    <p:animScale>
                                      <p:cBhvr>
                                        <p:cTn id="249" dur="26">
                                          <p:stCondLst>
                                            <p:cond delay="1312"/>
                                          </p:stCondLst>
                                        </p:cTn>
                                        <p:tgtEl>
                                          <p:spTgt spid="4">
                                            <p:txEl>
                                              <p:charRg st="13" end="13"/>
                                            </p:txEl>
                                          </p:spTgt>
                                        </p:tgtEl>
                                      </p:cBhvr>
                                      <p:to x="100000" y="80000"/>
                                    </p:animScale>
                                    <p:animScale>
                                      <p:cBhvr>
                                        <p:cTn id="250" dur="166" decel="50000">
                                          <p:stCondLst>
                                            <p:cond delay="1338"/>
                                          </p:stCondLst>
                                        </p:cTn>
                                        <p:tgtEl>
                                          <p:spTgt spid="4">
                                            <p:txEl>
                                              <p:charRg st="13" end="13"/>
                                            </p:txEl>
                                          </p:spTgt>
                                        </p:tgtEl>
                                      </p:cBhvr>
                                      <p:to x="100000" y="100000"/>
                                    </p:animScale>
                                    <p:animScale>
                                      <p:cBhvr>
                                        <p:cTn id="251" dur="26">
                                          <p:stCondLst>
                                            <p:cond delay="1642"/>
                                          </p:stCondLst>
                                        </p:cTn>
                                        <p:tgtEl>
                                          <p:spTgt spid="4">
                                            <p:txEl>
                                              <p:charRg st="13" end="13"/>
                                            </p:txEl>
                                          </p:spTgt>
                                        </p:tgtEl>
                                      </p:cBhvr>
                                      <p:to x="100000" y="90000"/>
                                    </p:animScale>
                                    <p:animScale>
                                      <p:cBhvr>
                                        <p:cTn id="252" dur="166" decel="50000">
                                          <p:stCondLst>
                                            <p:cond delay="1668"/>
                                          </p:stCondLst>
                                        </p:cTn>
                                        <p:tgtEl>
                                          <p:spTgt spid="4">
                                            <p:txEl>
                                              <p:charRg st="13" end="13"/>
                                            </p:txEl>
                                          </p:spTgt>
                                        </p:tgtEl>
                                      </p:cBhvr>
                                      <p:to x="100000" y="100000"/>
                                    </p:animScale>
                                    <p:animScale>
                                      <p:cBhvr>
                                        <p:cTn id="253" dur="26">
                                          <p:stCondLst>
                                            <p:cond delay="1808"/>
                                          </p:stCondLst>
                                        </p:cTn>
                                        <p:tgtEl>
                                          <p:spTgt spid="4">
                                            <p:txEl>
                                              <p:charRg st="13" end="13"/>
                                            </p:txEl>
                                          </p:spTgt>
                                        </p:tgtEl>
                                      </p:cBhvr>
                                      <p:to x="100000" y="95000"/>
                                    </p:animScale>
                                    <p:animScale>
                                      <p:cBhvr>
                                        <p:cTn id="254" dur="166" decel="50000">
                                          <p:stCondLst>
                                            <p:cond delay="1834"/>
                                          </p:stCondLst>
                                        </p:cTn>
                                        <p:tgtEl>
                                          <p:spTgt spid="4">
                                            <p:txEl>
                                              <p:char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nodeType="clickEffect">
                                  <p:stCondLst>
                                    <p:cond delay="0"/>
                                  </p:stCondLst>
                                  <p:childTnLst>
                                    <p:set>
                                      <p:cBhvr>
                                        <p:cTn id="258" dur="1" fill="hold">
                                          <p:stCondLst>
                                            <p:cond delay="0"/>
                                          </p:stCondLst>
                                        </p:cTn>
                                        <p:tgtEl>
                                          <p:spTgt spid="4">
                                            <p:txEl>
                                              <p:charRg st="14" end="14"/>
                                            </p:txEl>
                                          </p:spTgt>
                                        </p:tgtEl>
                                        <p:attrNameLst>
                                          <p:attrName>style.visibility</p:attrName>
                                        </p:attrNameLst>
                                      </p:cBhvr>
                                      <p:to>
                                        <p:strVal val="visible"/>
                                      </p:to>
                                    </p:set>
                                    <p:animEffect transition="in" filter="wipe(down)">
                                      <p:cBhvr>
                                        <p:cTn id="259" dur="580">
                                          <p:stCondLst>
                                            <p:cond delay="0"/>
                                          </p:stCondLst>
                                        </p:cTn>
                                        <p:tgtEl>
                                          <p:spTgt spid="4">
                                            <p:txEl>
                                              <p:charRg st="14" end="14"/>
                                            </p:txEl>
                                          </p:spTgt>
                                        </p:tgtEl>
                                      </p:cBhvr>
                                    </p:animEffect>
                                    <p:anim calcmode="lin" valueType="num">
                                      <p:cBhvr>
                                        <p:cTn id="260" dur="1822" tmFilter="0,0; 0.14,0.36; 0.43,0.73; 0.71,0.91; 1.0,1.0">
                                          <p:stCondLst>
                                            <p:cond delay="0"/>
                                          </p:stCondLst>
                                        </p:cTn>
                                        <p:tgtEl>
                                          <p:spTgt spid="4">
                                            <p:txEl>
                                              <p:char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4">
                                            <p:txEl>
                                              <p:charRg st="14" end="14"/>
                                            </p:txEl>
                                          </p:spTgt>
                                        </p:tgtEl>
                                        <p:attrNameLst>
                                          <p:attrName>ppt_y</p:attrName>
                                        </p:attrNameLst>
                                      </p:cBhvr>
                                      <p:tavLst>
                                        <p:tav tm="0" fmla="#ppt_y-sin(pi*$)/3">
                                          <p:val>
                                            <p:fltVal val="0.500000"/>
                                          </p:val>
                                        </p:tav>
                                        <p:tav tm="100000">
                                          <p:val>
                                            <p:fltVal val="1.000000"/>
                                          </p:val>
                                        </p:tav>
                                      </p:tavLst>
                                    </p:anim>
                                    <p:anim calcmode="lin" valueType="num">
                                      <p:cBhvr>
                                        <p:cTn id="262" dur="664" tmFilter="0, 0; 0.125,0.2665; 0.25,0.4; 0.375,0.465; 0.5,0.5;  0.625,0.535; 0.75,0.6; 0.875,0.7335; 1,1">
                                          <p:stCondLst>
                                            <p:cond delay="664"/>
                                          </p:stCondLst>
                                        </p:cTn>
                                        <p:tgtEl>
                                          <p:spTgt spid="4">
                                            <p:txEl>
                                              <p:charRg st="14" end="14"/>
                                            </p:txEl>
                                          </p:spTgt>
                                        </p:tgtEl>
                                        <p:attrNameLst>
                                          <p:attrName>ppt_y</p:attrName>
                                        </p:attrNameLst>
                                      </p:cBhvr>
                                      <p:tavLst>
                                        <p:tav tm="0" fmla="#ppt_y-sin(pi*$)/9">
                                          <p:val>
                                            <p:fltVal val="0.000000"/>
                                          </p:val>
                                        </p:tav>
                                        <p:tav tm="100000">
                                          <p:val>
                                            <p:fltVal val="1.000000"/>
                                          </p:val>
                                        </p:tav>
                                      </p:tavLst>
                                    </p:anim>
                                    <p:anim calcmode="lin" valueType="num">
                                      <p:cBhvr>
                                        <p:cTn id="263" dur="332" tmFilter="0, 0; 0.125,0.2665; 0.25,0.4; 0.375,0.465; 0.5,0.5;  0.625,0.535; 0.75,0.6; 0.875,0.7335; 1,1">
                                          <p:stCondLst>
                                            <p:cond delay="1324"/>
                                          </p:stCondLst>
                                        </p:cTn>
                                        <p:tgtEl>
                                          <p:spTgt spid="4">
                                            <p:txEl>
                                              <p:charRg st="14" end="14"/>
                                            </p:txEl>
                                          </p:spTgt>
                                        </p:tgtEl>
                                        <p:attrNameLst>
                                          <p:attrName>ppt_y</p:attrName>
                                        </p:attrNameLst>
                                      </p:cBhvr>
                                      <p:tavLst>
                                        <p:tav tm="0" fmla="#ppt_y-sin(pi*$)/27">
                                          <p:val>
                                            <p:fltVal val="0.000000"/>
                                          </p:val>
                                        </p:tav>
                                        <p:tav tm="100000">
                                          <p:val>
                                            <p:fltVal val="1.000000"/>
                                          </p:val>
                                        </p:tav>
                                      </p:tavLst>
                                    </p:anim>
                                    <p:anim calcmode="lin" valueType="num">
                                      <p:cBhvr>
                                        <p:cTn id="264" dur="164" tmFilter="0, 0; 0.125,0.2665; 0.25,0.4; 0.375,0.465; 0.5,0.5;  0.625,0.535; 0.75,0.6; 0.875,0.7335; 1,1">
                                          <p:stCondLst>
                                            <p:cond delay="1656"/>
                                          </p:stCondLst>
                                        </p:cTn>
                                        <p:tgtEl>
                                          <p:spTgt spid="4">
                                            <p:txEl>
                                              <p:charRg st="14" end="14"/>
                                            </p:txEl>
                                          </p:spTgt>
                                        </p:tgtEl>
                                        <p:attrNameLst>
                                          <p:attrName>ppt_y</p:attrName>
                                        </p:attrNameLst>
                                      </p:cBhvr>
                                      <p:tavLst>
                                        <p:tav tm="0" fmla="#ppt_y-sin(pi*$)/81">
                                          <p:val>
                                            <p:fltVal val="0.000000"/>
                                          </p:val>
                                        </p:tav>
                                        <p:tav tm="100000">
                                          <p:val>
                                            <p:fltVal val="1.000000"/>
                                          </p:val>
                                        </p:tav>
                                      </p:tavLst>
                                    </p:anim>
                                    <p:animScale>
                                      <p:cBhvr>
                                        <p:cTn id="265" dur="26">
                                          <p:stCondLst>
                                            <p:cond delay="650"/>
                                          </p:stCondLst>
                                        </p:cTn>
                                        <p:tgtEl>
                                          <p:spTgt spid="4">
                                            <p:txEl>
                                              <p:charRg st="14" end="14"/>
                                            </p:txEl>
                                          </p:spTgt>
                                        </p:tgtEl>
                                      </p:cBhvr>
                                      <p:to x="100000" y="60000"/>
                                    </p:animScale>
                                    <p:animScale>
                                      <p:cBhvr>
                                        <p:cTn id="266" dur="166" decel="50000">
                                          <p:stCondLst>
                                            <p:cond delay="676"/>
                                          </p:stCondLst>
                                        </p:cTn>
                                        <p:tgtEl>
                                          <p:spTgt spid="4">
                                            <p:txEl>
                                              <p:charRg st="14" end="14"/>
                                            </p:txEl>
                                          </p:spTgt>
                                        </p:tgtEl>
                                      </p:cBhvr>
                                      <p:to x="100000" y="100000"/>
                                    </p:animScale>
                                    <p:animScale>
                                      <p:cBhvr>
                                        <p:cTn id="267" dur="26">
                                          <p:stCondLst>
                                            <p:cond delay="1312"/>
                                          </p:stCondLst>
                                        </p:cTn>
                                        <p:tgtEl>
                                          <p:spTgt spid="4">
                                            <p:txEl>
                                              <p:charRg st="14" end="14"/>
                                            </p:txEl>
                                          </p:spTgt>
                                        </p:tgtEl>
                                      </p:cBhvr>
                                      <p:to x="100000" y="80000"/>
                                    </p:animScale>
                                    <p:animScale>
                                      <p:cBhvr>
                                        <p:cTn id="268" dur="166" decel="50000">
                                          <p:stCondLst>
                                            <p:cond delay="1338"/>
                                          </p:stCondLst>
                                        </p:cTn>
                                        <p:tgtEl>
                                          <p:spTgt spid="4">
                                            <p:txEl>
                                              <p:charRg st="14" end="14"/>
                                            </p:txEl>
                                          </p:spTgt>
                                        </p:tgtEl>
                                      </p:cBhvr>
                                      <p:to x="100000" y="100000"/>
                                    </p:animScale>
                                    <p:animScale>
                                      <p:cBhvr>
                                        <p:cTn id="269" dur="26">
                                          <p:stCondLst>
                                            <p:cond delay="1642"/>
                                          </p:stCondLst>
                                        </p:cTn>
                                        <p:tgtEl>
                                          <p:spTgt spid="4">
                                            <p:txEl>
                                              <p:charRg st="14" end="14"/>
                                            </p:txEl>
                                          </p:spTgt>
                                        </p:tgtEl>
                                      </p:cBhvr>
                                      <p:to x="100000" y="90000"/>
                                    </p:animScale>
                                    <p:animScale>
                                      <p:cBhvr>
                                        <p:cTn id="270" dur="166" decel="50000">
                                          <p:stCondLst>
                                            <p:cond delay="1668"/>
                                          </p:stCondLst>
                                        </p:cTn>
                                        <p:tgtEl>
                                          <p:spTgt spid="4">
                                            <p:txEl>
                                              <p:charRg st="14" end="14"/>
                                            </p:txEl>
                                          </p:spTgt>
                                        </p:tgtEl>
                                      </p:cBhvr>
                                      <p:to x="100000" y="100000"/>
                                    </p:animScale>
                                    <p:animScale>
                                      <p:cBhvr>
                                        <p:cTn id="271" dur="26">
                                          <p:stCondLst>
                                            <p:cond delay="1808"/>
                                          </p:stCondLst>
                                        </p:cTn>
                                        <p:tgtEl>
                                          <p:spTgt spid="4">
                                            <p:txEl>
                                              <p:charRg st="14" end="14"/>
                                            </p:txEl>
                                          </p:spTgt>
                                        </p:tgtEl>
                                      </p:cBhvr>
                                      <p:to x="100000" y="95000"/>
                                    </p:animScale>
                                    <p:animScale>
                                      <p:cBhvr>
                                        <p:cTn id="272" dur="166" decel="50000">
                                          <p:stCondLst>
                                            <p:cond delay="1834"/>
                                          </p:stCondLst>
                                        </p:cTn>
                                        <p:tgtEl>
                                          <p:spTgt spid="4">
                                            <p:txEl>
                                              <p:char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nodeType="clickEffect">
                                  <p:stCondLst>
                                    <p:cond delay="0"/>
                                  </p:stCondLst>
                                  <p:childTnLst>
                                    <p:set>
                                      <p:cBhvr>
                                        <p:cTn id="276" dur="1" fill="hold">
                                          <p:stCondLst>
                                            <p:cond delay="0"/>
                                          </p:stCondLst>
                                        </p:cTn>
                                        <p:tgtEl>
                                          <p:spTgt spid="4">
                                            <p:txEl>
                                              <p:charRg st="15" end="15"/>
                                            </p:txEl>
                                          </p:spTgt>
                                        </p:tgtEl>
                                        <p:attrNameLst>
                                          <p:attrName>style.visibility</p:attrName>
                                        </p:attrNameLst>
                                      </p:cBhvr>
                                      <p:to>
                                        <p:strVal val="visible"/>
                                      </p:to>
                                    </p:set>
                                    <p:animEffect transition="in" filter="wipe(down)">
                                      <p:cBhvr>
                                        <p:cTn id="277" dur="580">
                                          <p:stCondLst>
                                            <p:cond delay="0"/>
                                          </p:stCondLst>
                                        </p:cTn>
                                        <p:tgtEl>
                                          <p:spTgt spid="4">
                                            <p:txEl>
                                              <p:charRg st="15" end="15"/>
                                            </p:txEl>
                                          </p:spTgt>
                                        </p:tgtEl>
                                      </p:cBhvr>
                                    </p:animEffect>
                                    <p:anim calcmode="lin" valueType="num">
                                      <p:cBhvr>
                                        <p:cTn id="27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28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28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28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283" dur="26">
                                          <p:stCondLst>
                                            <p:cond delay="650"/>
                                          </p:stCondLst>
                                        </p:cTn>
                                        <p:tgtEl>
                                          <p:spTgt spid="4">
                                            <p:txEl>
                                              <p:charRg st="15" end="15"/>
                                            </p:txEl>
                                          </p:spTgt>
                                        </p:tgtEl>
                                      </p:cBhvr>
                                      <p:to x="100000" y="60000"/>
                                    </p:animScale>
                                    <p:animScale>
                                      <p:cBhvr>
                                        <p:cTn id="284" dur="166" decel="50000">
                                          <p:stCondLst>
                                            <p:cond delay="676"/>
                                          </p:stCondLst>
                                        </p:cTn>
                                        <p:tgtEl>
                                          <p:spTgt spid="4">
                                            <p:txEl>
                                              <p:charRg st="15" end="15"/>
                                            </p:txEl>
                                          </p:spTgt>
                                        </p:tgtEl>
                                      </p:cBhvr>
                                      <p:to x="100000" y="100000"/>
                                    </p:animScale>
                                    <p:animScale>
                                      <p:cBhvr>
                                        <p:cTn id="285" dur="26">
                                          <p:stCondLst>
                                            <p:cond delay="1312"/>
                                          </p:stCondLst>
                                        </p:cTn>
                                        <p:tgtEl>
                                          <p:spTgt spid="4">
                                            <p:txEl>
                                              <p:charRg st="15" end="15"/>
                                            </p:txEl>
                                          </p:spTgt>
                                        </p:tgtEl>
                                      </p:cBhvr>
                                      <p:to x="100000" y="80000"/>
                                    </p:animScale>
                                    <p:animScale>
                                      <p:cBhvr>
                                        <p:cTn id="286" dur="166" decel="50000">
                                          <p:stCondLst>
                                            <p:cond delay="1338"/>
                                          </p:stCondLst>
                                        </p:cTn>
                                        <p:tgtEl>
                                          <p:spTgt spid="4">
                                            <p:txEl>
                                              <p:charRg st="15" end="15"/>
                                            </p:txEl>
                                          </p:spTgt>
                                        </p:tgtEl>
                                      </p:cBhvr>
                                      <p:to x="100000" y="100000"/>
                                    </p:animScale>
                                    <p:animScale>
                                      <p:cBhvr>
                                        <p:cTn id="287" dur="26">
                                          <p:stCondLst>
                                            <p:cond delay="1642"/>
                                          </p:stCondLst>
                                        </p:cTn>
                                        <p:tgtEl>
                                          <p:spTgt spid="4">
                                            <p:txEl>
                                              <p:charRg st="15" end="15"/>
                                            </p:txEl>
                                          </p:spTgt>
                                        </p:tgtEl>
                                      </p:cBhvr>
                                      <p:to x="100000" y="90000"/>
                                    </p:animScale>
                                    <p:animScale>
                                      <p:cBhvr>
                                        <p:cTn id="288" dur="166" decel="50000">
                                          <p:stCondLst>
                                            <p:cond delay="1668"/>
                                          </p:stCondLst>
                                        </p:cTn>
                                        <p:tgtEl>
                                          <p:spTgt spid="4">
                                            <p:txEl>
                                              <p:charRg st="15" end="15"/>
                                            </p:txEl>
                                          </p:spTgt>
                                        </p:tgtEl>
                                      </p:cBhvr>
                                      <p:to x="100000" y="100000"/>
                                    </p:animScale>
                                    <p:animScale>
                                      <p:cBhvr>
                                        <p:cTn id="289" dur="26">
                                          <p:stCondLst>
                                            <p:cond delay="1808"/>
                                          </p:stCondLst>
                                        </p:cTn>
                                        <p:tgtEl>
                                          <p:spTgt spid="4">
                                            <p:txEl>
                                              <p:charRg st="15" end="15"/>
                                            </p:txEl>
                                          </p:spTgt>
                                        </p:tgtEl>
                                      </p:cBhvr>
                                      <p:to x="100000" y="95000"/>
                                    </p:animScale>
                                    <p:animScale>
                                      <p:cBhvr>
                                        <p:cTn id="290" dur="166" decel="50000">
                                          <p:stCondLst>
                                            <p:cond delay="1834"/>
                                          </p:stCondLst>
                                        </p:cTn>
                                        <p:tgtEl>
                                          <p:spTgt spid="4">
                                            <p:txEl>
                                              <p:char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nodeType="clickEffect">
                                  <p:stCondLst>
                                    <p:cond delay="0"/>
                                  </p:stCondLst>
                                  <p:childTnLst>
                                    <p:set>
                                      <p:cBhvr>
                                        <p:cTn id="294" dur="1" fill="hold">
                                          <p:stCondLst>
                                            <p:cond delay="0"/>
                                          </p:stCondLst>
                                        </p:cTn>
                                        <p:tgtEl>
                                          <p:spTgt spid="4">
                                            <p:txEl>
                                              <p:charRg st="16" end="16"/>
                                            </p:txEl>
                                          </p:spTgt>
                                        </p:tgtEl>
                                        <p:attrNameLst>
                                          <p:attrName>style.visibility</p:attrName>
                                        </p:attrNameLst>
                                      </p:cBhvr>
                                      <p:to>
                                        <p:strVal val="visible"/>
                                      </p:to>
                                    </p:set>
                                    <p:animEffect transition="in" filter="wipe(down)">
                                      <p:cBhvr>
                                        <p:cTn id="295" dur="580">
                                          <p:stCondLst>
                                            <p:cond delay="0"/>
                                          </p:stCondLst>
                                        </p:cTn>
                                        <p:tgtEl>
                                          <p:spTgt spid="4">
                                            <p:txEl>
                                              <p:charRg st="16" end="16"/>
                                            </p:txEl>
                                          </p:spTgt>
                                        </p:tgtEl>
                                      </p:cBhvr>
                                    </p:animEffect>
                                    <p:anim calcmode="lin" valueType="num">
                                      <p:cBhvr>
                                        <p:cTn id="29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9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01" dur="26">
                                          <p:stCondLst>
                                            <p:cond delay="650"/>
                                          </p:stCondLst>
                                        </p:cTn>
                                        <p:tgtEl>
                                          <p:spTgt spid="4">
                                            <p:txEl>
                                              <p:charRg st="16" end="16"/>
                                            </p:txEl>
                                          </p:spTgt>
                                        </p:tgtEl>
                                      </p:cBhvr>
                                      <p:to x="100000" y="60000"/>
                                    </p:animScale>
                                    <p:animScale>
                                      <p:cBhvr>
                                        <p:cTn id="302" dur="166" decel="50000">
                                          <p:stCondLst>
                                            <p:cond delay="676"/>
                                          </p:stCondLst>
                                        </p:cTn>
                                        <p:tgtEl>
                                          <p:spTgt spid="4">
                                            <p:txEl>
                                              <p:charRg st="16" end="16"/>
                                            </p:txEl>
                                          </p:spTgt>
                                        </p:tgtEl>
                                      </p:cBhvr>
                                      <p:to x="100000" y="100000"/>
                                    </p:animScale>
                                    <p:animScale>
                                      <p:cBhvr>
                                        <p:cTn id="303" dur="26">
                                          <p:stCondLst>
                                            <p:cond delay="1312"/>
                                          </p:stCondLst>
                                        </p:cTn>
                                        <p:tgtEl>
                                          <p:spTgt spid="4">
                                            <p:txEl>
                                              <p:charRg st="16" end="16"/>
                                            </p:txEl>
                                          </p:spTgt>
                                        </p:tgtEl>
                                      </p:cBhvr>
                                      <p:to x="100000" y="80000"/>
                                    </p:animScale>
                                    <p:animScale>
                                      <p:cBhvr>
                                        <p:cTn id="304" dur="166" decel="50000">
                                          <p:stCondLst>
                                            <p:cond delay="1338"/>
                                          </p:stCondLst>
                                        </p:cTn>
                                        <p:tgtEl>
                                          <p:spTgt spid="4">
                                            <p:txEl>
                                              <p:charRg st="16" end="16"/>
                                            </p:txEl>
                                          </p:spTgt>
                                        </p:tgtEl>
                                      </p:cBhvr>
                                      <p:to x="100000" y="100000"/>
                                    </p:animScale>
                                    <p:animScale>
                                      <p:cBhvr>
                                        <p:cTn id="305" dur="26">
                                          <p:stCondLst>
                                            <p:cond delay="1642"/>
                                          </p:stCondLst>
                                        </p:cTn>
                                        <p:tgtEl>
                                          <p:spTgt spid="4">
                                            <p:txEl>
                                              <p:charRg st="16" end="16"/>
                                            </p:txEl>
                                          </p:spTgt>
                                        </p:tgtEl>
                                      </p:cBhvr>
                                      <p:to x="100000" y="90000"/>
                                    </p:animScale>
                                    <p:animScale>
                                      <p:cBhvr>
                                        <p:cTn id="306" dur="166" decel="50000">
                                          <p:stCondLst>
                                            <p:cond delay="1668"/>
                                          </p:stCondLst>
                                        </p:cTn>
                                        <p:tgtEl>
                                          <p:spTgt spid="4">
                                            <p:txEl>
                                              <p:charRg st="16" end="16"/>
                                            </p:txEl>
                                          </p:spTgt>
                                        </p:tgtEl>
                                      </p:cBhvr>
                                      <p:to x="100000" y="100000"/>
                                    </p:animScale>
                                    <p:animScale>
                                      <p:cBhvr>
                                        <p:cTn id="307" dur="26">
                                          <p:stCondLst>
                                            <p:cond delay="1808"/>
                                          </p:stCondLst>
                                        </p:cTn>
                                        <p:tgtEl>
                                          <p:spTgt spid="4">
                                            <p:txEl>
                                              <p:charRg st="16" end="16"/>
                                            </p:txEl>
                                          </p:spTgt>
                                        </p:tgtEl>
                                      </p:cBhvr>
                                      <p:to x="100000" y="95000"/>
                                    </p:animScale>
                                    <p:animScale>
                                      <p:cBhvr>
                                        <p:cTn id="308" dur="166" decel="50000">
                                          <p:stCondLst>
                                            <p:cond delay="1834"/>
                                          </p:stCondLst>
                                        </p:cTn>
                                        <p:tgtEl>
                                          <p:spTgt spid="4">
                                            <p:txEl>
                                              <p:charRg st="16" end="1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27125" y="260985"/>
            <a:ext cx="10066655" cy="6414135"/>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6.在工程进度款结算过程中,除对承包商超出设计图纸范围而增加的工程量,监理不予计量外,还包括(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A.因发包人原因造成返工的工程量	B.因承包商原因造成返工的工程量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C.因不可抗力造成返工的工程量	D.因不利施工条件造成返工的工程量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7.根据监理(业主)确认的工程量计量结果,承包商向监理(业主)提出支付工程进度款申请,监理(业主)应在(　　)天内向承包商支付工程进度款。</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 7	B. 10	C. 14	D. 28</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8.房屋建筑工程保修期从(　　)计算。</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A.签订工程保修书之日起	B.工程保修书中约定之日起</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C.工程竣工验收合格之日起	D.工程验收合格交付使用之日起</a:t>
            </a: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 end="1"/>
                                            </p:txEl>
                                          </p:spTgt>
                                        </p:tgtEl>
                                        <p:attrNameLst>
                                          <p:attrName>style.visibility</p:attrName>
                                        </p:attrNameLst>
                                      </p:cBhvr>
                                      <p:to>
                                        <p:strVal val="visible"/>
                                      </p:to>
                                    </p:set>
                                    <p:animEffect transition="in" filter="wipe(down)">
                                      <p:cBhvr>
                                        <p:cTn id="7" dur="580">
                                          <p:stCondLst>
                                            <p:cond delay="0"/>
                                          </p:stCondLst>
                                        </p:cTn>
                                        <p:tgtEl>
                                          <p:spTgt spid="4">
                                            <p:txEl>
                                              <p:charRg st="1" end="1"/>
                                            </p:txEl>
                                          </p:spTgt>
                                        </p:tgtEl>
                                      </p:cBhvr>
                                    </p:animEffect>
                                    <p:anim calcmode="lin" valueType="num">
                                      <p:cBhvr>
                                        <p:cTn id="8"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 end="1"/>
                                            </p:txEl>
                                          </p:spTgt>
                                        </p:tgtEl>
                                      </p:cBhvr>
                                      <p:to x="100000" y="60000"/>
                                    </p:animScale>
                                    <p:animScale>
                                      <p:cBhvr>
                                        <p:cTn id="14" dur="166" decel="50000">
                                          <p:stCondLst>
                                            <p:cond delay="676"/>
                                          </p:stCondLst>
                                        </p:cTn>
                                        <p:tgtEl>
                                          <p:spTgt spid="4">
                                            <p:txEl>
                                              <p:charRg st="1" end="1"/>
                                            </p:txEl>
                                          </p:spTgt>
                                        </p:tgtEl>
                                      </p:cBhvr>
                                      <p:to x="100000" y="100000"/>
                                    </p:animScale>
                                    <p:animScale>
                                      <p:cBhvr>
                                        <p:cTn id="15" dur="26">
                                          <p:stCondLst>
                                            <p:cond delay="1312"/>
                                          </p:stCondLst>
                                        </p:cTn>
                                        <p:tgtEl>
                                          <p:spTgt spid="4">
                                            <p:txEl>
                                              <p:charRg st="1" end="1"/>
                                            </p:txEl>
                                          </p:spTgt>
                                        </p:tgtEl>
                                      </p:cBhvr>
                                      <p:to x="100000" y="80000"/>
                                    </p:animScale>
                                    <p:animScale>
                                      <p:cBhvr>
                                        <p:cTn id="16" dur="166" decel="50000">
                                          <p:stCondLst>
                                            <p:cond delay="1338"/>
                                          </p:stCondLst>
                                        </p:cTn>
                                        <p:tgtEl>
                                          <p:spTgt spid="4">
                                            <p:txEl>
                                              <p:charRg st="1" end="1"/>
                                            </p:txEl>
                                          </p:spTgt>
                                        </p:tgtEl>
                                      </p:cBhvr>
                                      <p:to x="100000" y="100000"/>
                                    </p:animScale>
                                    <p:animScale>
                                      <p:cBhvr>
                                        <p:cTn id="17" dur="26">
                                          <p:stCondLst>
                                            <p:cond delay="1642"/>
                                          </p:stCondLst>
                                        </p:cTn>
                                        <p:tgtEl>
                                          <p:spTgt spid="4">
                                            <p:txEl>
                                              <p:charRg st="1" end="1"/>
                                            </p:txEl>
                                          </p:spTgt>
                                        </p:tgtEl>
                                      </p:cBhvr>
                                      <p:to x="100000" y="90000"/>
                                    </p:animScale>
                                    <p:animScale>
                                      <p:cBhvr>
                                        <p:cTn id="18" dur="166" decel="50000">
                                          <p:stCondLst>
                                            <p:cond delay="1668"/>
                                          </p:stCondLst>
                                        </p:cTn>
                                        <p:tgtEl>
                                          <p:spTgt spid="4">
                                            <p:txEl>
                                              <p:charRg st="1" end="1"/>
                                            </p:txEl>
                                          </p:spTgt>
                                        </p:tgtEl>
                                      </p:cBhvr>
                                      <p:to x="100000" y="100000"/>
                                    </p:animScale>
                                    <p:animScale>
                                      <p:cBhvr>
                                        <p:cTn id="19" dur="26">
                                          <p:stCondLst>
                                            <p:cond delay="1808"/>
                                          </p:stCondLst>
                                        </p:cTn>
                                        <p:tgtEl>
                                          <p:spTgt spid="4">
                                            <p:txEl>
                                              <p:charRg st="1" end="1"/>
                                            </p:txEl>
                                          </p:spTgt>
                                        </p:tgtEl>
                                      </p:cBhvr>
                                      <p:to x="100000" y="95000"/>
                                    </p:animScale>
                                    <p:animScale>
                                      <p:cBhvr>
                                        <p:cTn id="20" dur="166" decel="50000">
                                          <p:stCondLst>
                                            <p:cond delay="1834"/>
                                          </p:stCondLst>
                                        </p:cTn>
                                        <p:tgtEl>
                                          <p:spTgt spid="4">
                                            <p:txEl>
                                              <p:char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 end="1"/>
                                            </p:txEl>
                                          </p:spTgt>
                                        </p:tgtEl>
                                        <p:attrNameLst>
                                          <p:attrName>style.visibility</p:attrName>
                                        </p:attrNameLst>
                                      </p:cBhvr>
                                      <p:to>
                                        <p:strVal val="visible"/>
                                      </p:to>
                                    </p:set>
                                    <p:animEffect transition="in" filter="wipe(down)">
                                      <p:cBhvr>
                                        <p:cTn id="25" dur="580">
                                          <p:stCondLst>
                                            <p:cond delay="0"/>
                                          </p:stCondLst>
                                        </p:cTn>
                                        <p:tgtEl>
                                          <p:spTgt spid="4">
                                            <p:txEl>
                                              <p:charRg st="1" end="1"/>
                                            </p:txEl>
                                          </p:spTgt>
                                        </p:tgtEl>
                                      </p:cBhvr>
                                    </p:animEffect>
                                    <p:anim calcmode="lin" valueType="num">
                                      <p:cBhvr>
                                        <p:cTn id="26"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 end="1"/>
                                            </p:txEl>
                                          </p:spTgt>
                                        </p:tgtEl>
                                      </p:cBhvr>
                                      <p:to x="100000" y="60000"/>
                                    </p:animScale>
                                    <p:animScale>
                                      <p:cBhvr>
                                        <p:cTn id="32" dur="166" decel="50000">
                                          <p:stCondLst>
                                            <p:cond delay="676"/>
                                          </p:stCondLst>
                                        </p:cTn>
                                        <p:tgtEl>
                                          <p:spTgt spid="4">
                                            <p:txEl>
                                              <p:charRg st="1" end="1"/>
                                            </p:txEl>
                                          </p:spTgt>
                                        </p:tgtEl>
                                      </p:cBhvr>
                                      <p:to x="100000" y="100000"/>
                                    </p:animScale>
                                    <p:animScale>
                                      <p:cBhvr>
                                        <p:cTn id="33" dur="26">
                                          <p:stCondLst>
                                            <p:cond delay="1312"/>
                                          </p:stCondLst>
                                        </p:cTn>
                                        <p:tgtEl>
                                          <p:spTgt spid="4">
                                            <p:txEl>
                                              <p:charRg st="1" end="1"/>
                                            </p:txEl>
                                          </p:spTgt>
                                        </p:tgtEl>
                                      </p:cBhvr>
                                      <p:to x="100000" y="80000"/>
                                    </p:animScale>
                                    <p:animScale>
                                      <p:cBhvr>
                                        <p:cTn id="34" dur="166" decel="50000">
                                          <p:stCondLst>
                                            <p:cond delay="1338"/>
                                          </p:stCondLst>
                                        </p:cTn>
                                        <p:tgtEl>
                                          <p:spTgt spid="4">
                                            <p:txEl>
                                              <p:charRg st="1" end="1"/>
                                            </p:txEl>
                                          </p:spTgt>
                                        </p:tgtEl>
                                      </p:cBhvr>
                                      <p:to x="100000" y="100000"/>
                                    </p:animScale>
                                    <p:animScale>
                                      <p:cBhvr>
                                        <p:cTn id="35" dur="26">
                                          <p:stCondLst>
                                            <p:cond delay="1642"/>
                                          </p:stCondLst>
                                        </p:cTn>
                                        <p:tgtEl>
                                          <p:spTgt spid="4">
                                            <p:txEl>
                                              <p:charRg st="1" end="1"/>
                                            </p:txEl>
                                          </p:spTgt>
                                        </p:tgtEl>
                                      </p:cBhvr>
                                      <p:to x="100000" y="90000"/>
                                    </p:animScale>
                                    <p:animScale>
                                      <p:cBhvr>
                                        <p:cTn id="36" dur="166" decel="50000">
                                          <p:stCondLst>
                                            <p:cond delay="1668"/>
                                          </p:stCondLst>
                                        </p:cTn>
                                        <p:tgtEl>
                                          <p:spTgt spid="4">
                                            <p:txEl>
                                              <p:charRg st="1" end="1"/>
                                            </p:txEl>
                                          </p:spTgt>
                                        </p:tgtEl>
                                      </p:cBhvr>
                                      <p:to x="100000" y="100000"/>
                                    </p:animScale>
                                    <p:animScale>
                                      <p:cBhvr>
                                        <p:cTn id="37" dur="26">
                                          <p:stCondLst>
                                            <p:cond delay="1808"/>
                                          </p:stCondLst>
                                        </p:cTn>
                                        <p:tgtEl>
                                          <p:spTgt spid="4">
                                            <p:txEl>
                                              <p:charRg st="1" end="1"/>
                                            </p:txEl>
                                          </p:spTgt>
                                        </p:tgtEl>
                                      </p:cBhvr>
                                      <p:to x="100000" y="95000"/>
                                    </p:animScale>
                                    <p:animScale>
                                      <p:cBhvr>
                                        <p:cTn id="38" dur="166" decel="50000">
                                          <p:stCondLst>
                                            <p:cond delay="1834"/>
                                          </p:stCondLst>
                                        </p:cTn>
                                        <p:tgtEl>
                                          <p:spTgt spid="4">
                                            <p:txEl>
                                              <p:char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nodeType="clickEffect">
                                  <p:stCondLst>
                                    <p:cond delay="0"/>
                                  </p:stCondLst>
                                  <p:childTnLst>
                                    <p:set>
                                      <p:cBhvr>
                                        <p:cTn id="240" dur="1" fill="hold">
                                          <p:stCondLst>
                                            <p:cond delay="0"/>
                                          </p:stCondLst>
                                        </p:cTn>
                                        <p:tgtEl>
                                          <p:spTgt spid="4">
                                            <p:txEl>
                                              <p:charRg st="13" end="13"/>
                                            </p:txEl>
                                          </p:spTgt>
                                        </p:tgtEl>
                                        <p:attrNameLst>
                                          <p:attrName>style.visibility</p:attrName>
                                        </p:attrNameLst>
                                      </p:cBhvr>
                                      <p:to>
                                        <p:strVal val="visible"/>
                                      </p:to>
                                    </p:set>
                                    <p:animEffect transition="in" filter="wipe(down)">
                                      <p:cBhvr>
                                        <p:cTn id="241" dur="580">
                                          <p:stCondLst>
                                            <p:cond delay="0"/>
                                          </p:stCondLst>
                                        </p:cTn>
                                        <p:tgtEl>
                                          <p:spTgt spid="4">
                                            <p:txEl>
                                              <p:charRg st="13" end="13"/>
                                            </p:txEl>
                                          </p:spTgt>
                                        </p:tgtEl>
                                      </p:cBhvr>
                                    </p:animEffect>
                                    <p:anim calcmode="lin" valueType="num">
                                      <p:cBhvr>
                                        <p:cTn id="242" dur="1822" tmFilter="0,0; 0.14,0.36; 0.43,0.73; 0.71,0.91; 1.0,1.0">
                                          <p:stCondLst>
                                            <p:cond delay="0"/>
                                          </p:stCondLst>
                                        </p:cTn>
                                        <p:tgtEl>
                                          <p:spTgt spid="4">
                                            <p:txEl>
                                              <p:char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4">
                                            <p:txEl>
                                              <p:charRg st="13" end="13"/>
                                            </p:txEl>
                                          </p:spTgt>
                                        </p:tgtEl>
                                        <p:attrNameLst>
                                          <p:attrName>ppt_y</p:attrName>
                                        </p:attrNameLst>
                                      </p:cBhvr>
                                      <p:tavLst>
                                        <p:tav tm="0" fmla="#ppt_y-sin(pi*$)/3">
                                          <p:val>
                                            <p:fltVal val="0.500000"/>
                                          </p:val>
                                        </p:tav>
                                        <p:tav tm="100000">
                                          <p:val>
                                            <p:fltVal val="1.000000"/>
                                          </p:val>
                                        </p:tav>
                                      </p:tavLst>
                                    </p:anim>
                                    <p:anim calcmode="lin" valueType="num">
                                      <p:cBhvr>
                                        <p:cTn id="244" dur="664" tmFilter="0, 0; 0.125,0.2665; 0.25,0.4; 0.375,0.465; 0.5,0.5;  0.625,0.535; 0.75,0.6; 0.875,0.7335; 1,1">
                                          <p:stCondLst>
                                            <p:cond delay="664"/>
                                          </p:stCondLst>
                                        </p:cTn>
                                        <p:tgtEl>
                                          <p:spTgt spid="4">
                                            <p:txEl>
                                              <p:charRg st="13" end="13"/>
                                            </p:txEl>
                                          </p:spTgt>
                                        </p:tgtEl>
                                        <p:attrNameLst>
                                          <p:attrName>ppt_y</p:attrName>
                                        </p:attrNameLst>
                                      </p:cBhvr>
                                      <p:tavLst>
                                        <p:tav tm="0" fmla="#ppt_y-sin(pi*$)/9">
                                          <p:val>
                                            <p:fltVal val="0.000000"/>
                                          </p:val>
                                        </p:tav>
                                        <p:tav tm="100000">
                                          <p:val>
                                            <p:fltVal val="1.000000"/>
                                          </p:val>
                                        </p:tav>
                                      </p:tavLst>
                                    </p:anim>
                                    <p:anim calcmode="lin" valueType="num">
                                      <p:cBhvr>
                                        <p:cTn id="245" dur="332" tmFilter="0, 0; 0.125,0.2665; 0.25,0.4; 0.375,0.465; 0.5,0.5;  0.625,0.535; 0.75,0.6; 0.875,0.7335; 1,1">
                                          <p:stCondLst>
                                            <p:cond delay="1324"/>
                                          </p:stCondLst>
                                        </p:cTn>
                                        <p:tgtEl>
                                          <p:spTgt spid="4">
                                            <p:txEl>
                                              <p:charRg st="13" end="13"/>
                                            </p:txEl>
                                          </p:spTgt>
                                        </p:tgtEl>
                                        <p:attrNameLst>
                                          <p:attrName>ppt_y</p:attrName>
                                        </p:attrNameLst>
                                      </p:cBhvr>
                                      <p:tavLst>
                                        <p:tav tm="0" fmla="#ppt_y-sin(pi*$)/27">
                                          <p:val>
                                            <p:fltVal val="0.000000"/>
                                          </p:val>
                                        </p:tav>
                                        <p:tav tm="100000">
                                          <p:val>
                                            <p:fltVal val="1.000000"/>
                                          </p:val>
                                        </p:tav>
                                      </p:tavLst>
                                    </p:anim>
                                    <p:anim calcmode="lin" valueType="num">
                                      <p:cBhvr>
                                        <p:cTn id="246" dur="164" tmFilter="0, 0; 0.125,0.2665; 0.25,0.4; 0.375,0.465; 0.5,0.5;  0.625,0.535; 0.75,0.6; 0.875,0.7335; 1,1">
                                          <p:stCondLst>
                                            <p:cond delay="1656"/>
                                          </p:stCondLst>
                                        </p:cTn>
                                        <p:tgtEl>
                                          <p:spTgt spid="4">
                                            <p:txEl>
                                              <p:charRg st="13" end="13"/>
                                            </p:txEl>
                                          </p:spTgt>
                                        </p:tgtEl>
                                        <p:attrNameLst>
                                          <p:attrName>ppt_y</p:attrName>
                                        </p:attrNameLst>
                                      </p:cBhvr>
                                      <p:tavLst>
                                        <p:tav tm="0" fmla="#ppt_y-sin(pi*$)/81">
                                          <p:val>
                                            <p:fltVal val="0.000000"/>
                                          </p:val>
                                        </p:tav>
                                        <p:tav tm="100000">
                                          <p:val>
                                            <p:fltVal val="1.000000"/>
                                          </p:val>
                                        </p:tav>
                                      </p:tavLst>
                                    </p:anim>
                                    <p:animScale>
                                      <p:cBhvr>
                                        <p:cTn id="247" dur="26">
                                          <p:stCondLst>
                                            <p:cond delay="650"/>
                                          </p:stCondLst>
                                        </p:cTn>
                                        <p:tgtEl>
                                          <p:spTgt spid="4">
                                            <p:txEl>
                                              <p:charRg st="13" end="13"/>
                                            </p:txEl>
                                          </p:spTgt>
                                        </p:tgtEl>
                                      </p:cBhvr>
                                      <p:to x="100000" y="60000"/>
                                    </p:animScale>
                                    <p:animScale>
                                      <p:cBhvr>
                                        <p:cTn id="248" dur="166" decel="50000">
                                          <p:stCondLst>
                                            <p:cond delay="676"/>
                                          </p:stCondLst>
                                        </p:cTn>
                                        <p:tgtEl>
                                          <p:spTgt spid="4">
                                            <p:txEl>
                                              <p:charRg st="13" end="13"/>
                                            </p:txEl>
                                          </p:spTgt>
                                        </p:tgtEl>
                                      </p:cBhvr>
                                      <p:to x="100000" y="100000"/>
                                    </p:animScale>
                                    <p:animScale>
                                      <p:cBhvr>
                                        <p:cTn id="249" dur="26">
                                          <p:stCondLst>
                                            <p:cond delay="1312"/>
                                          </p:stCondLst>
                                        </p:cTn>
                                        <p:tgtEl>
                                          <p:spTgt spid="4">
                                            <p:txEl>
                                              <p:charRg st="13" end="13"/>
                                            </p:txEl>
                                          </p:spTgt>
                                        </p:tgtEl>
                                      </p:cBhvr>
                                      <p:to x="100000" y="80000"/>
                                    </p:animScale>
                                    <p:animScale>
                                      <p:cBhvr>
                                        <p:cTn id="250" dur="166" decel="50000">
                                          <p:stCondLst>
                                            <p:cond delay="1338"/>
                                          </p:stCondLst>
                                        </p:cTn>
                                        <p:tgtEl>
                                          <p:spTgt spid="4">
                                            <p:txEl>
                                              <p:charRg st="13" end="13"/>
                                            </p:txEl>
                                          </p:spTgt>
                                        </p:tgtEl>
                                      </p:cBhvr>
                                      <p:to x="100000" y="100000"/>
                                    </p:animScale>
                                    <p:animScale>
                                      <p:cBhvr>
                                        <p:cTn id="251" dur="26">
                                          <p:stCondLst>
                                            <p:cond delay="1642"/>
                                          </p:stCondLst>
                                        </p:cTn>
                                        <p:tgtEl>
                                          <p:spTgt spid="4">
                                            <p:txEl>
                                              <p:charRg st="13" end="13"/>
                                            </p:txEl>
                                          </p:spTgt>
                                        </p:tgtEl>
                                      </p:cBhvr>
                                      <p:to x="100000" y="90000"/>
                                    </p:animScale>
                                    <p:animScale>
                                      <p:cBhvr>
                                        <p:cTn id="252" dur="166" decel="50000">
                                          <p:stCondLst>
                                            <p:cond delay="1668"/>
                                          </p:stCondLst>
                                        </p:cTn>
                                        <p:tgtEl>
                                          <p:spTgt spid="4">
                                            <p:txEl>
                                              <p:charRg st="13" end="13"/>
                                            </p:txEl>
                                          </p:spTgt>
                                        </p:tgtEl>
                                      </p:cBhvr>
                                      <p:to x="100000" y="100000"/>
                                    </p:animScale>
                                    <p:animScale>
                                      <p:cBhvr>
                                        <p:cTn id="253" dur="26">
                                          <p:stCondLst>
                                            <p:cond delay="1808"/>
                                          </p:stCondLst>
                                        </p:cTn>
                                        <p:tgtEl>
                                          <p:spTgt spid="4">
                                            <p:txEl>
                                              <p:charRg st="13" end="13"/>
                                            </p:txEl>
                                          </p:spTgt>
                                        </p:tgtEl>
                                      </p:cBhvr>
                                      <p:to x="100000" y="95000"/>
                                    </p:animScale>
                                    <p:animScale>
                                      <p:cBhvr>
                                        <p:cTn id="254" dur="166" decel="50000">
                                          <p:stCondLst>
                                            <p:cond delay="1834"/>
                                          </p:stCondLst>
                                        </p:cTn>
                                        <p:tgtEl>
                                          <p:spTgt spid="4">
                                            <p:txEl>
                                              <p:char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nodeType="clickEffect">
                                  <p:stCondLst>
                                    <p:cond delay="0"/>
                                  </p:stCondLst>
                                  <p:childTnLst>
                                    <p:set>
                                      <p:cBhvr>
                                        <p:cTn id="258" dur="1" fill="hold">
                                          <p:stCondLst>
                                            <p:cond delay="0"/>
                                          </p:stCondLst>
                                        </p:cTn>
                                        <p:tgtEl>
                                          <p:spTgt spid="4">
                                            <p:txEl>
                                              <p:charRg st="14" end="14"/>
                                            </p:txEl>
                                          </p:spTgt>
                                        </p:tgtEl>
                                        <p:attrNameLst>
                                          <p:attrName>style.visibility</p:attrName>
                                        </p:attrNameLst>
                                      </p:cBhvr>
                                      <p:to>
                                        <p:strVal val="visible"/>
                                      </p:to>
                                    </p:set>
                                    <p:animEffect transition="in" filter="wipe(down)">
                                      <p:cBhvr>
                                        <p:cTn id="259" dur="580">
                                          <p:stCondLst>
                                            <p:cond delay="0"/>
                                          </p:stCondLst>
                                        </p:cTn>
                                        <p:tgtEl>
                                          <p:spTgt spid="4">
                                            <p:txEl>
                                              <p:charRg st="14" end="14"/>
                                            </p:txEl>
                                          </p:spTgt>
                                        </p:tgtEl>
                                      </p:cBhvr>
                                    </p:animEffect>
                                    <p:anim calcmode="lin" valueType="num">
                                      <p:cBhvr>
                                        <p:cTn id="260" dur="1822" tmFilter="0,0; 0.14,0.36; 0.43,0.73; 0.71,0.91; 1.0,1.0">
                                          <p:stCondLst>
                                            <p:cond delay="0"/>
                                          </p:stCondLst>
                                        </p:cTn>
                                        <p:tgtEl>
                                          <p:spTgt spid="4">
                                            <p:txEl>
                                              <p:char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4">
                                            <p:txEl>
                                              <p:charRg st="14" end="14"/>
                                            </p:txEl>
                                          </p:spTgt>
                                        </p:tgtEl>
                                        <p:attrNameLst>
                                          <p:attrName>ppt_y</p:attrName>
                                        </p:attrNameLst>
                                      </p:cBhvr>
                                      <p:tavLst>
                                        <p:tav tm="0" fmla="#ppt_y-sin(pi*$)/3">
                                          <p:val>
                                            <p:fltVal val="0.500000"/>
                                          </p:val>
                                        </p:tav>
                                        <p:tav tm="100000">
                                          <p:val>
                                            <p:fltVal val="1.000000"/>
                                          </p:val>
                                        </p:tav>
                                      </p:tavLst>
                                    </p:anim>
                                    <p:anim calcmode="lin" valueType="num">
                                      <p:cBhvr>
                                        <p:cTn id="262" dur="664" tmFilter="0, 0; 0.125,0.2665; 0.25,0.4; 0.375,0.465; 0.5,0.5;  0.625,0.535; 0.75,0.6; 0.875,0.7335; 1,1">
                                          <p:stCondLst>
                                            <p:cond delay="664"/>
                                          </p:stCondLst>
                                        </p:cTn>
                                        <p:tgtEl>
                                          <p:spTgt spid="4">
                                            <p:txEl>
                                              <p:charRg st="14" end="14"/>
                                            </p:txEl>
                                          </p:spTgt>
                                        </p:tgtEl>
                                        <p:attrNameLst>
                                          <p:attrName>ppt_y</p:attrName>
                                        </p:attrNameLst>
                                      </p:cBhvr>
                                      <p:tavLst>
                                        <p:tav tm="0" fmla="#ppt_y-sin(pi*$)/9">
                                          <p:val>
                                            <p:fltVal val="0.000000"/>
                                          </p:val>
                                        </p:tav>
                                        <p:tav tm="100000">
                                          <p:val>
                                            <p:fltVal val="1.000000"/>
                                          </p:val>
                                        </p:tav>
                                      </p:tavLst>
                                    </p:anim>
                                    <p:anim calcmode="lin" valueType="num">
                                      <p:cBhvr>
                                        <p:cTn id="263" dur="332" tmFilter="0, 0; 0.125,0.2665; 0.25,0.4; 0.375,0.465; 0.5,0.5;  0.625,0.535; 0.75,0.6; 0.875,0.7335; 1,1">
                                          <p:stCondLst>
                                            <p:cond delay="1324"/>
                                          </p:stCondLst>
                                        </p:cTn>
                                        <p:tgtEl>
                                          <p:spTgt spid="4">
                                            <p:txEl>
                                              <p:charRg st="14" end="14"/>
                                            </p:txEl>
                                          </p:spTgt>
                                        </p:tgtEl>
                                        <p:attrNameLst>
                                          <p:attrName>ppt_y</p:attrName>
                                        </p:attrNameLst>
                                      </p:cBhvr>
                                      <p:tavLst>
                                        <p:tav tm="0" fmla="#ppt_y-sin(pi*$)/27">
                                          <p:val>
                                            <p:fltVal val="0.000000"/>
                                          </p:val>
                                        </p:tav>
                                        <p:tav tm="100000">
                                          <p:val>
                                            <p:fltVal val="1.000000"/>
                                          </p:val>
                                        </p:tav>
                                      </p:tavLst>
                                    </p:anim>
                                    <p:anim calcmode="lin" valueType="num">
                                      <p:cBhvr>
                                        <p:cTn id="264" dur="164" tmFilter="0, 0; 0.125,0.2665; 0.25,0.4; 0.375,0.465; 0.5,0.5;  0.625,0.535; 0.75,0.6; 0.875,0.7335; 1,1">
                                          <p:stCondLst>
                                            <p:cond delay="1656"/>
                                          </p:stCondLst>
                                        </p:cTn>
                                        <p:tgtEl>
                                          <p:spTgt spid="4">
                                            <p:txEl>
                                              <p:charRg st="14" end="14"/>
                                            </p:txEl>
                                          </p:spTgt>
                                        </p:tgtEl>
                                        <p:attrNameLst>
                                          <p:attrName>ppt_y</p:attrName>
                                        </p:attrNameLst>
                                      </p:cBhvr>
                                      <p:tavLst>
                                        <p:tav tm="0" fmla="#ppt_y-sin(pi*$)/81">
                                          <p:val>
                                            <p:fltVal val="0.000000"/>
                                          </p:val>
                                        </p:tav>
                                        <p:tav tm="100000">
                                          <p:val>
                                            <p:fltVal val="1.000000"/>
                                          </p:val>
                                        </p:tav>
                                      </p:tavLst>
                                    </p:anim>
                                    <p:animScale>
                                      <p:cBhvr>
                                        <p:cTn id="265" dur="26">
                                          <p:stCondLst>
                                            <p:cond delay="650"/>
                                          </p:stCondLst>
                                        </p:cTn>
                                        <p:tgtEl>
                                          <p:spTgt spid="4">
                                            <p:txEl>
                                              <p:charRg st="14" end="14"/>
                                            </p:txEl>
                                          </p:spTgt>
                                        </p:tgtEl>
                                      </p:cBhvr>
                                      <p:to x="100000" y="60000"/>
                                    </p:animScale>
                                    <p:animScale>
                                      <p:cBhvr>
                                        <p:cTn id="266" dur="166" decel="50000">
                                          <p:stCondLst>
                                            <p:cond delay="676"/>
                                          </p:stCondLst>
                                        </p:cTn>
                                        <p:tgtEl>
                                          <p:spTgt spid="4">
                                            <p:txEl>
                                              <p:charRg st="14" end="14"/>
                                            </p:txEl>
                                          </p:spTgt>
                                        </p:tgtEl>
                                      </p:cBhvr>
                                      <p:to x="100000" y="100000"/>
                                    </p:animScale>
                                    <p:animScale>
                                      <p:cBhvr>
                                        <p:cTn id="267" dur="26">
                                          <p:stCondLst>
                                            <p:cond delay="1312"/>
                                          </p:stCondLst>
                                        </p:cTn>
                                        <p:tgtEl>
                                          <p:spTgt spid="4">
                                            <p:txEl>
                                              <p:charRg st="14" end="14"/>
                                            </p:txEl>
                                          </p:spTgt>
                                        </p:tgtEl>
                                      </p:cBhvr>
                                      <p:to x="100000" y="80000"/>
                                    </p:animScale>
                                    <p:animScale>
                                      <p:cBhvr>
                                        <p:cTn id="268" dur="166" decel="50000">
                                          <p:stCondLst>
                                            <p:cond delay="1338"/>
                                          </p:stCondLst>
                                        </p:cTn>
                                        <p:tgtEl>
                                          <p:spTgt spid="4">
                                            <p:txEl>
                                              <p:charRg st="14" end="14"/>
                                            </p:txEl>
                                          </p:spTgt>
                                        </p:tgtEl>
                                      </p:cBhvr>
                                      <p:to x="100000" y="100000"/>
                                    </p:animScale>
                                    <p:animScale>
                                      <p:cBhvr>
                                        <p:cTn id="269" dur="26">
                                          <p:stCondLst>
                                            <p:cond delay="1642"/>
                                          </p:stCondLst>
                                        </p:cTn>
                                        <p:tgtEl>
                                          <p:spTgt spid="4">
                                            <p:txEl>
                                              <p:charRg st="14" end="14"/>
                                            </p:txEl>
                                          </p:spTgt>
                                        </p:tgtEl>
                                      </p:cBhvr>
                                      <p:to x="100000" y="90000"/>
                                    </p:animScale>
                                    <p:animScale>
                                      <p:cBhvr>
                                        <p:cTn id="270" dur="166" decel="50000">
                                          <p:stCondLst>
                                            <p:cond delay="1668"/>
                                          </p:stCondLst>
                                        </p:cTn>
                                        <p:tgtEl>
                                          <p:spTgt spid="4">
                                            <p:txEl>
                                              <p:charRg st="14" end="14"/>
                                            </p:txEl>
                                          </p:spTgt>
                                        </p:tgtEl>
                                      </p:cBhvr>
                                      <p:to x="100000" y="100000"/>
                                    </p:animScale>
                                    <p:animScale>
                                      <p:cBhvr>
                                        <p:cTn id="271" dur="26">
                                          <p:stCondLst>
                                            <p:cond delay="1808"/>
                                          </p:stCondLst>
                                        </p:cTn>
                                        <p:tgtEl>
                                          <p:spTgt spid="4">
                                            <p:txEl>
                                              <p:charRg st="14" end="14"/>
                                            </p:txEl>
                                          </p:spTgt>
                                        </p:tgtEl>
                                      </p:cBhvr>
                                      <p:to x="100000" y="95000"/>
                                    </p:animScale>
                                    <p:animScale>
                                      <p:cBhvr>
                                        <p:cTn id="272" dur="166" decel="50000">
                                          <p:stCondLst>
                                            <p:cond delay="1834"/>
                                          </p:stCondLst>
                                        </p:cTn>
                                        <p:tgtEl>
                                          <p:spTgt spid="4">
                                            <p:txEl>
                                              <p:char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nodeType="clickEffect">
                                  <p:stCondLst>
                                    <p:cond delay="0"/>
                                  </p:stCondLst>
                                  <p:childTnLst>
                                    <p:set>
                                      <p:cBhvr>
                                        <p:cTn id="276" dur="1" fill="hold">
                                          <p:stCondLst>
                                            <p:cond delay="0"/>
                                          </p:stCondLst>
                                        </p:cTn>
                                        <p:tgtEl>
                                          <p:spTgt spid="4">
                                            <p:txEl>
                                              <p:charRg st="15" end="15"/>
                                            </p:txEl>
                                          </p:spTgt>
                                        </p:tgtEl>
                                        <p:attrNameLst>
                                          <p:attrName>style.visibility</p:attrName>
                                        </p:attrNameLst>
                                      </p:cBhvr>
                                      <p:to>
                                        <p:strVal val="visible"/>
                                      </p:to>
                                    </p:set>
                                    <p:animEffect transition="in" filter="wipe(down)">
                                      <p:cBhvr>
                                        <p:cTn id="277" dur="580">
                                          <p:stCondLst>
                                            <p:cond delay="0"/>
                                          </p:stCondLst>
                                        </p:cTn>
                                        <p:tgtEl>
                                          <p:spTgt spid="4">
                                            <p:txEl>
                                              <p:charRg st="15" end="15"/>
                                            </p:txEl>
                                          </p:spTgt>
                                        </p:tgtEl>
                                      </p:cBhvr>
                                    </p:animEffect>
                                    <p:anim calcmode="lin" valueType="num">
                                      <p:cBhvr>
                                        <p:cTn id="27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28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28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28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283" dur="26">
                                          <p:stCondLst>
                                            <p:cond delay="650"/>
                                          </p:stCondLst>
                                        </p:cTn>
                                        <p:tgtEl>
                                          <p:spTgt spid="4">
                                            <p:txEl>
                                              <p:charRg st="15" end="15"/>
                                            </p:txEl>
                                          </p:spTgt>
                                        </p:tgtEl>
                                      </p:cBhvr>
                                      <p:to x="100000" y="60000"/>
                                    </p:animScale>
                                    <p:animScale>
                                      <p:cBhvr>
                                        <p:cTn id="284" dur="166" decel="50000">
                                          <p:stCondLst>
                                            <p:cond delay="676"/>
                                          </p:stCondLst>
                                        </p:cTn>
                                        <p:tgtEl>
                                          <p:spTgt spid="4">
                                            <p:txEl>
                                              <p:charRg st="15" end="15"/>
                                            </p:txEl>
                                          </p:spTgt>
                                        </p:tgtEl>
                                      </p:cBhvr>
                                      <p:to x="100000" y="100000"/>
                                    </p:animScale>
                                    <p:animScale>
                                      <p:cBhvr>
                                        <p:cTn id="285" dur="26">
                                          <p:stCondLst>
                                            <p:cond delay="1312"/>
                                          </p:stCondLst>
                                        </p:cTn>
                                        <p:tgtEl>
                                          <p:spTgt spid="4">
                                            <p:txEl>
                                              <p:charRg st="15" end="15"/>
                                            </p:txEl>
                                          </p:spTgt>
                                        </p:tgtEl>
                                      </p:cBhvr>
                                      <p:to x="100000" y="80000"/>
                                    </p:animScale>
                                    <p:animScale>
                                      <p:cBhvr>
                                        <p:cTn id="286" dur="166" decel="50000">
                                          <p:stCondLst>
                                            <p:cond delay="1338"/>
                                          </p:stCondLst>
                                        </p:cTn>
                                        <p:tgtEl>
                                          <p:spTgt spid="4">
                                            <p:txEl>
                                              <p:charRg st="15" end="15"/>
                                            </p:txEl>
                                          </p:spTgt>
                                        </p:tgtEl>
                                      </p:cBhvr>
                                      <p:to x="100000" y="100000"/>
                                    </p:animScale>
                                    <p:animScale>
                                      <p:cBhvr>
                                        <p:cTn id="287" dur="26">
                                          <p:stCondLst>
                                            <p:cond delay="1642"/>
                                          </p:stCondLst>
                                        </p:cTn>
                                        <p:tgtEl>
                                          <p:spTgt spid="4">
                                            <p:txEl>
                                              <p:charRg st="15" end="15"/>
                                            </p:txEl>
                                          </p:spTgt>
                                        </p:tgtEl>
                                      </p:cBhvr>
                                      <p:to x="100000" y="90000"/>
                                    </p:animScale>
                                    <p:animScale>
                                      <p:cBhvr>
                                        <p:cTn id="288" dur="166" decel="50000">
                                          <p:stCondLst>
                                            <p:cond delay="1668"/>
                                          </p:stCondLst>
                                        </p:cTn>
                                        <p:tgtEl>
                                          <p:spTgt spid="4">
                                            <p:txEl>
                                              <p:charRg st="15" end="15"/>
                                            </p:txEl>
                                          </p:spTgt>
                                        </p:tgtEl>
                                      </p:cBhvr>
                                      <p:to x="100000" y="100000"/>
                                    </p:animScale>
                                    <p:animScale>
                                      <p:cBhvr>
                                        <p:cTn id="289" dur="26">
                                          <p:stCondLst>
                                            <p:cond delay="1808"/>
                                          </p:stCondLst>
                                        </p:cTn>
                                        <p:tgtEl>
                                          <p:spTgt spid="4">
                                            <p:txEl>
                                              <p:charRg st="15" end="15"/>
                                            </p:txEl>
                                          </p:spTgt>
                                        </p:tgtEl>
                                      </p:cBhvr>
                                      <p:to x="100000" y="95000"/>
                                    </p:animScale>
                                    <p:animScale>
                                      <p:cBhvr>
                                        <p:cTn id="290" dur="166" decel="50000">
                                          <p:stCondLst>
                                            <p:cond delay="1834"/>
                                          </p:stCondLst>
                                        </p:cTn>
                                        <p:tgtEl>
                                          <p:spTgt spid="4">
                                            <p:txEl>
                                              <p:char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nodeType="clickEffect">
                                  <p:stCondLst>
                                    <p:cond delay="0"/>
                                  </p:stCondLst>
                                  <p:childTnLst>
                                    <p:set>
                                      <p:cBhvr>
                                        <p:cTn id="294" dur="1" fill="hold">
                                          <p:stCondLst>
                                            <p:cond delay="0"/>
                                          </p:stCondLst>
                                        </p:cTn>
                                        <p:tgtEl>
                                          <p:spTgt spid="4">
                                            <p:txEl>
                                              <p:charRg st="16" end="16"/>
                                            </p:txEl>
                                          </p:spTgt>
                                        </p:tgtEl>
                                        <p:attrNameLst>
                                          <p:attrName>style.visibility</p:attrName>
                                        </p:attrNameLst>
                                      </p:cBhvr>
                                      <p:to>
                                        <p:strVal val="visible"/>
                                      </p:to>
                                    </p:set>
                                    <p:animEffect transition="in" filter="wipe(down)">
                                      <p:cBhvr>
                                        <p:cTn id="295" dur="580">
                                          <p:stCondLst>
                                            <p:cond delay="0"/>
                                          </p:stCondLst>
                                        </p:cTn>
                                        <p:tgtEl>
                                          <p:spTgt spid="4">
                                            <p:txEl>
                                              <p:charRg st="16" end="16"/>
                                            </p:txEl>
                                          </p:spTgt>
                                        </p:tgtEl>
                                      </p:cBhvr>
                                    </p:animEffect>
                                    <p:anim calcmode="lin" valueType="num">
                                      <p:cBhvr>
                                        <p:cTn id="29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9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01" dur="26">
                                          <p:stCondLst>
                                            <p:cond delay="650"/>
                                          </p:stCondLst>
                                        </p:cTn>
                                        <p:tgtEl>
                                          <p:spTgt spid="4">
                                            <p:txEl>
                                              <p:charRg st="16" end="16"/>
                                            </p:txEl>
                                          </p:spTgt>
                                        </p:tgtEl>
                                      </p:cBhvr>
                                      <p:to x="100000" y="60000"/>
                                    </p:animScale>
                                    <p:animScale>
                                      <p:cBhvr>
                                        <p:cTn id="302" dur="166" decel="50000">
                                          <p:stCondLst>
                                            <p:cond delay="676"/>
                                          </p:stCondLst>
                                        </p:cTn>
                                        <p:tgtEl>
                                          <p:spTgt spid="4">
                                            <p:txEl>
                                              <p:charRg st="16" end="16"/>
                                            </p:txEl>
                                          </p:spTgt>
                                        </p:tgtEl>
                                      </p:cBhvr>
                                      <p:to x="100000" y="100000"/>
                                    </p:animScale>
                                    <p:animScale>
                                      <p:cBhvr>
                                        <p:cTn id="303" dur="26">
                                          <p:stCondLst>
                                            <p:cond delay="1312"/>
                                          </p:stCondLst>
                                        </p:cTn>
                                        <p:tgtEl>
                                          <p:spTgt spid="4">
                                            <p:txEl>
                                              <p:charRg st="16" end="16"/>
                                            </p:txEl>
                                          </p:spTgt>
                                        </p:tgtEl>
                                      </p:cBhvr>
                                      <p:to x="100000" y="80000"/>
                                    </p:animScale>
                                    <p:animScale>
                                      <p:cBhvr>
                                        <p:cTn id="304" dur="166" decel="50000">
                                          <p:stCondLst>
                                            <p:cond delay="1338"/>
                                          </p:stCondLst>
                                        </p:cTn>
                                        <p:tgtEl>
                                          <p:spTgt spid="4">
                                            <p:txEl>
                                              <p:charRg st="16" end="16"/>
                                            </p:txEl>
                                          </p:spTgt>
                                        </p:tgtEl>
                                      </p:cBhvr>
                                      <p:to x="100000" y="100000"/>
                                    </p:animScale>
                                    <p:animScale>
                                      <p:cBhvr>
                                        <p:cTn id="305" dur="26">
                                          <p:stCondLst>
                                            <p:cond delay="1642"/>
                                          </p:stCondLst>
                                        </p:cTn>
                                        <p:tgtEl>
                                          <p:spTgt spid="4">
                                            <p:txEl>
                                              <p:charRg st="16" end="16"/>
                                            </p:txEl>
                                          </p:spTgt>
                                        </p:tgtEl>
                                      </p:cBhvr>
                                      <p:to x="100000" y="90000"/>
                                    </p:animScale>
                                    <p:animScale>
                                      <p:cBhvr>
                                        <p:cTn id="306" dur="166" decel="50000">
                                          <p:stCondLst>
                                            <p:cond delay="1668"/>
                                          </p:stCondLst>
                                        </p:cTn>
                                        <p:tgtEl>
                                          <p:spTgt spid="4">
                                            <p:txEl>
                                              <p:charRg st="16" end="16"/>
                                            </p:txEl>
                                          </p:spTgt>
                                        </p:tgtEl>
                                      </p:cBhvr>
                                      <p:to x="100000" y="100000"/>
                                    </p:animScale>
                                    <p:animScale>
                                      <p:cBhvr>
                                        <p:cTn id="307" dur="26">
                                          <p:stCondLst>
                                            <p:cond delay="1808"/>
                                          </p:stCondLst>
                                        </p:cTn>
                                        <p:tgtEl>
                                          <p:spTgt spid="4">
                                            <p:txEl>
                                              <p:charRg st="16" end="16"/>
                                            </p:txEl>
                                          </p:spTgt>
                                        </p:tgtEl>
                                      </p:cBhvr>
                                      <p:to x="100000" y="95000"/>
                                    </p:animScale>
                                    <p:animScale>
                                      <p:cBhvr>
                                        <p:cTn id="308" dur="166" decel="50000">
                                          <p:stCondLst>
                                            <p:cond delay="1834"/>
                                          </p:stCondLst>
                                        </p:cTn>
                                        <p:tgtEl>
                                          <p:spTgt spid="4">
                                            <p:txEl>
                                              <p:charRg st="16" end="1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27125" y="260985"/>
            <a:ext cx="10066655" cy="6414135"/>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二、多项选择题</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1.建设单位在收到工程竣工报告后,对符合竣工验收要求的工程组织(　　)等单位和其他有关方面的专家组成验收组制订验收方案。</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A.勘察设计	B.施工单位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C.监理单位	D.工程质量监督站</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E.设计单位</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2.按照规定不属于房屋建筑工程保修范围的有(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A.因使用不当造成的质量缺陷	B.不可抗力造成的质量缺陷</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C.不包括设备的电气管线	D.保修期内保修之后又出现的质量缺陷</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E.保修期第5年出现的屋面漏水</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3.房屋建筑工程保修范围内,保修期限为2年的工程内容为(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A.供热与供冷系统	B.电气管线、设备安装</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C.装修工程	D.人防工程</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E.房间和墙面的防漏</a:t>
            </a: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 end="1"/>
                                            </p:txEl>
                                          </p:spTgt>
                                        </p:tgtEl>
                                        <p:attrNameLst>
                                          <p:attrName>style.visibility</p:attrName>
                                        </p:attrNameLst>
                                      </p:cBhvr>
                                      <p:to>
                                        <p:strVal val="visible"/>
                                      </p:to>
                                    </p:set>
                                    <p:animEffect transition="in" filter="wipe(down)">
                                      <p:cBhvr>
                                        <p:cTn id="7" dur="580">
                                          <p:stCondLst>
                                            <p:cond delay="0"/>
                                          </p:stCondLst>
                                        </p:cTn>
                                        <p:tgtEl>
                                          <p:spTgt spid="4">
                                            <p:txEl>
                                              <p:charRg st="1" end="1"/>
                                            </p:txEl>
                                          </p:spTgt>
                                        </p:tgtEl>
                                      </p:cBhvr>
                                    </p:animEffect>
                                    <p:anim calcmode="lin" valueType="num">
                                      <p:cBhvr>
                                        <p:cTn id="8"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 end="1"/>
                                            </p:txEl>
                                          </p:spTgt>
                                        </p:tgtEl>
                                      </p:cBhvr>
                                      <p:to x="100000" y="60000"/>
                                    </p:animScale>
                                    <p:animScale>
                                      <p:cBhvr>
                                        <p:cTn id="14" dur="166" decel="50000">
                                          <p:stCondLst>
                                            <p:cond delay="676"/>
                                          </p:stCondLst>
                                        </p:cTn>
                                        <p:tgtEl>
                                          <p:spTgt spid="4">
                                            <p:txEl>
                                              <p:charRg st="1" end="1"/>
                                            </p:txEl>
                                          </p:spTgt>
                                        </p:tgtEl>
                                      </p:cBhvr>
                                      <p:to x="100000" y="100000"/>
                                    </p:animScale>
                                    <p:animScale>
                                      <p:cBhvr>
                                        <p:cTn id="15" dur="26">
                                          <p:stCondLst>
                                            <p:cond delay="1312"/>
                                          </p:stCondLst>
                                        </p:cTn>
                                        <p:tgtEl>
                                          <p:spTgt spid="4">
                                            <p:txEl>
                                              <p:charRg st="1" end="1"/>
                                            </p:txEl>
                                          </p:spTgt>
                                        </p:tgtEl>
                                      </p:cBhvr>
                                      <p:to x="100000" y="80000"/>
                                    </p:animScale>
                                    <p:animScale>
                                      <p:cBhvr>
                                        <p:cTn id="16" dur="166" decel="50000">
                                          <p:stCondLst>
                                            <p:cond delay="1338"/>
                                          </p:stCondLst>
                                        </p:cTn>
                                        <p:tgtEl>
                                          <p:spTgt spid="4">
                                            <p:txEl>
                                              <p:charRg st="1" end="1"/>
                                            </p:txEl>
                                          </p:spTgt>
                                        </p:tgtEl>
                                      </p:cBhvr>
                                      <p:to x="100000" y="100000"/>
                                    </p:animScale>
                                    <p:animScale>
                                      <p:cBhvr>
                                        <p:cTn id="17" dur="26">
                                          <p:stCondLst>
                                            <p:cond delay="1642"/>
                                          </p:stCondLst>
                                        </p:cTn>
                                        <p:tgtEl>
                                          <p:spTgt spid="4">
                                            <p:txEl>
                                              <p:charRg st="1" end="1"/>
                                            </p:txEl>
                                          </p:spTgt>
                                        </p:tgtEl>
                                      </p:cBhvr>
                                      <p:to x="100000" y="90000"/>
                                    </p:animScale>
                                    <p:animScale>
                                      <p:cBhvr>
                                        <p:cTn id="18" dur="166" decel="50000">
                                          <p:stCondLst>
                                            <p:cond delay="1668"/>
                                          </p:stCondLst>
                                        </p:cTn>
                                        <p:tgtEl>
                                          <p:spTgt spid="4">
                                            <p:txEl>
                                              <p:charRg st="1" end="1"/>
                                            </p:txEl>
                                          </p:spTgt>
                                        </p:tgtEl>
                                      </p:cBhvr>
                                      <p:to x="100000" y="100000"/>
                                    </p:animScale>
                                    <p:animScale>
                                      <p:cBhvr>
                                        <p:cTn id="19" dur="26">
                                          <p:stCondLst>
                                            <p:cond delay="1808"/>
                                          </p:stCondLst>
                                        </p:cTn>
                                        <p:tgtEl>
                                          <p:spTgt spid="4">
                                            <p:txEl>
                                              <p:charRg st="1" end="1"/>
                                            </p:txEl>
                                          </p:spTgt>
                                        </p:tgtEl>
                                      </p:cBhvr>
                                      <p:to x="100000" y="95000"/>
                                    </p:animScale>
                                    <p:animScale>
                                      <p:cBhvr>
                                        <p:cTn id="20" dur="166" decel="50000">
                                          <p:stCondLst>
                                            <p:cond delay="1834"/>
                                          </p:stCondLst>
                                        </p:cTn>
                                        <p:tgtEl>
                                          <p:spTgt spid="4">
                                            <p:txEl>
                                              <p:char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 end="1"/>
                                            </p:txEl>
                                          </p:spTgt>
                                        </p:tgtEl>
                                        <p:attrNameLst>
                                          <p:attrName>style.visibility</p:attrName>
                                        </p:attrNameLst>
                                      </p:cBhvr>
                                      <p:to>
                                        <p:strVal val="visible"/>
                                      </p:to>
                                    </p:set>
                                    <p:animEffect transition="in" filter="wipe(down)">
                                      <p:cBhvr>
                                        <p:cTn id="25" dur="580">
                                          <p:stCondLst>
                                            <p:cond delay="0"/>
                                          </p:stCondLst>
                                        </p:cTn>
                                        <p:tgtEl>
                                          <p:spTgt spid="4">
                                            <p:txEl>
                                              <p:charRg st="1" end="1"/>
                                            </p:txEl>
                                          </p:spTgt>
                                        </p:tgtEl>
                                      </p:cBhvr>
                                    </p:animEffect>
                                    <p:anim calcmode="lin" valueType="num">
                                      <p:cBhvr>
                                        <p:cTn id="26"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 end="1"/>
                                            </p:txEl>
                                          </p:spTgt>
                                        </p:tgtEl>
                                      </p:cBhvr>
                                      <p:to x="100000" y="60000"/>
                                    </p:animScale>
                                    <p:animScale>
                                      <p:cBhvr>
                                        <p:cTn id="32" dur="166" decel="50000">
                                          <p:stCondLst>
                                            <p:cond delay="676"/>
                                          </p:stCondLst>
                                        </p:cTn>
                                        <p:tgtEl>
                                          <p:spTgt spid="4">
                                            <p:txEl>
                                              <p:charRg st="1" end="1"/>
                                            </p:txEl>
                                          </p:spTgt>
                                        </p:tgtEl>
                                      </p:cBhvr>
                                      <p:to x="100000" y="100000"/>
                                    </p:animScale>
                                    <p:animScale>
                                      <p:cBhvr>
                                        <p:cTn id="33" dur="26">
                                          <p:stCondLst>
                                            <p:cond delay="1312"/>
                                          </p:stCondLst>
                                        </p:cTn>
                                        <p:tgtEl>
                                          <p:spTgt spid="4">
                                            <p:txEl>
                                              <p:charRg st="1" end="1"/>
                                            </p:txEl>
                                          </p:spTgt>
                                        </p:tgtEl>
                                      </p:cBhvr>
                                      <p:to x="100000" y="80000"/>
                                    </p:animScale>
                                    <p:animScale>
                                      <p:cBhvr>
                                        <p:cTn id="34" dur="166" decel="50000">
                                          <p:stCondLst>
                                            <p:cond delay="1338"/>
                                          </p:stCondLst>
                                        </p:cTn>
                                        <p:tgtEl>
                                          <p:spTgt spid="4">
                                            <p:txEl>
                                              <p:charRg st="1" end="1"/>
                                            </p:txEl>
                                          </p:spTgt>
                                        </p:tgtEl>
                                      </p:cBhvr>
                                      <p:to x="100000" y="100000"/>
                                    </p:animScale>
                                    <p:animScale>
                                      <p:cBhvr>
                                        <p:cTn id="35" dur="26">
                                          <p:stCondLst>
                                            <p:cond delay="1642"/>
                                          </p:stCondLst>
                                        </p:cTn>
                                        <p:tgtEl>
                                          <p:spTgt spid="4">
                                            <p:txEl>
                                              <p:charRg st="1" end="1"/>
                                            </p:txEl>
                                          </p:spTgt>
                                        </p:tgtEl>
                                      </p:cBhvr>
                                      <p:to x="100000" y="90000"/>
                                    </p:animScale>
                                    <p:animScale>
                                      <p:cBhvr>
                                        <p:cTn id="36" dur="166" decel="50000">
                                          <p:stCondLst>
                                            <p:cond delay="1668"/>
                                          </p:stCondLst>
                                        </p:cTn>
                                        <p:tgtEl>
                                          <p:spTgt spid="4">
                                            <p:txEl>
                                              <p:charRg st="1" end="1"/>
                                            </p:txEl>
                                          </p:spTgt>
                                        </p:tgtEl>
                                      </p:cBhvr>
                                      <p:to x="100000" y="100000"/>
                                    </p:animScale>
                                    <p:animScale>
                                      <p:cBhvr>
                                        <p:cTn id="37" dur="26">
                                          <p:stCondLst>
                                            <p:cond delay="1808"/>
                                          </p:stCondLst>
                                        </p:cTn>
                                        <p:tgtEl>
                                          <p:spTgt spid="4">
                                            <p:txEl>
                                              <p:charRg st="1" end="1"/>
                                            </p:txEl>
                                          </p:spTgt>
                                        </p:tgtEl>
                                      </p:cBhvr>
                                      <p:to x="100000" y="95000"/>
                                    </p:animScale>
                                    <p:animScale>
                                      <p:cBhvr>
                                        <p:cTn id="38" dur="166" decel="50000">
                                          <p:stCondLst>
                                            <p:cond delay="1834"/>
                                          </p:stCondLst>
                                        </p:cTn>
                                        <p:tgtEl>
                                          <p:spTgt spid="4">
                                            <p:txEl>
                                              <p:char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nodeType="clickEffect">
                                  <p:stCondLst>
                                    <p:cond delay="0"/>
                                  </p:stCondLst>
                                  <p:childTnLst>
                                    <p:set>
                                      <p:cBhvr>
                                        <p:cTn id="240" dur="1" fill="hold">
                                          <p:stCondLst>
                                            <p:cond delay="0"/>
                                          </p:stCondLst>
                                        </p:cTn>
                                        <p:tgtEl>
                                          <p:spTgt spid="4">
                                            <p:txEl>
                                              <p:charRg st="13" end="13"/>
                                            </p:txEl>
                                          </p:spTgt>
                                        </p:tgtEl>
                                        <p:attrNameLst>
                                          <p:attrName>style.visibility</p:attrName>
                                        </p:attrNameLst>
                                      </p:cBhvr>
                                      <p:to>
                                        <p:strVal val="visible"/>
                                      </p:to>
                                    </p:set>
                                    <p:animEffect transition="in" filter="wipe(down)">
                                      <p:cBhvr>
                                        <p:cTn id="241" dur="580">
                                          <p:stCondLst>
                                            <p:cond delay="0"/>
                                          </p:stCondLst>
                                        </p:cTn>
                                        <p:tgtEl>
                                          <p:spTgt spid="4">
                                            <p:txEl>
                                              <p:charRg st="13" end="13"/>
                                            </p:txEl>
                                          </p:spTgt>
                                        </p:tgtEl>
                                      </p:cBhvr>
                                    </p:animEffect>
                                    <p:anim calcmode="lin" valueType="num">
                                      <p:cBhvr>
                                        <p:cTn id="242" dur="1822" tmFilter="0,0; 0.14,0.36; 0.43,0.73; 0.71,0.91; 1.0,1.0">
                                          <p:stCondLst>
                                            <p:cond delay="0"/>
                                          </p:stCondLst>
                                        </p:cTn>
                                        <p:tgtEl>
                                          <p:spTgt spid="4">
                                            <p:txEl>
                                              <p:char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4">
                                            <p:txEl>
                                              <p:charRg st="13" end="13"/>
                                            </p:txEl>
                                          </p:spTgt>
                                        </p:tgtEl>
                                        <p:attrNameLst>
                                          <p:attrName>ppt_y</p:attrName>
                                        </p:attrNameLst>
                                      </p:cBhvr>
                                      <p:tavLst>
                                        <p:tav tm="0" fmla="#ppt_y-sin(pi*$)/3">
                                          <p:val>
                                            <p:fltVal val="0.500000"/>
                                          </p:val>
                                        </p:tav>
                                        <p:tav tm="100000">
                                          <p:val>
                                            <p:fltVal val="1.000000"/>
                                          </p:val>
                                        </p:tav>
                                      </p:tavLst>
                                    </p:anim>
                                    <p:anim calcmode="lin" valueType="num">
                                      <p:cBhvr>
                                        <p:cTn id="244" dur="664" tmFilter="0, 0; 0.125,0.2665; 0.25,0.4; 0.375,0.465; 0.5,0.5;  0.625,0.535; 0.75,0.6; 0.875,0.7335; 1,1">
                                          <p:stCondLst>
                                            <p:cond delay="664"/>
                                          </p:stCondLst>
                                        </p:cTn>
                                        <p:tgtEl>
                                          <p:spTgt spid="4">
                                            <p:txEl>
                                              <p:charRg st="13" end="13"/>
                                            </p:txEl>
                                          </p:spTgt>
                                        </p:tgtEl>
                                        <p:attrNameLst>
                                          <p:attrName>ppt_y</p:attrName>
                                        </p:attrNameLst>
                                      </p:cBhvr>
                                      <p:tavLst>
                                        <p:tav tm="0" fmla="#ppt_y-sin(pi*$)/9">
                                          <p:val>
                                            <p:fltVal val="0.000000"/>
                                          </p:val>
                                        </p:tav>
                                        <p:tav tm="100000">
                                          <p:val>
                                            <p:fltVal val="1.000000"/>
                                          </p:val>
                                        </p:tav>
                                      </p:tavLst>
                                    </p:anim>
                                    <p:anim calcmode="lin" valueType="num">
                                      <p:cBhvr>
                                        <p:cTn id="245" dur="332" tmFilter="0, 0; 0.125,0.2665; 0.25,0.4; 0.375,0.465; 0.5,0.5;  0.625,0.535; 0.75,0.6; 0.875,0.7335; 1,1">
                                          <p:stCondLst>
                                            <p:cond delay="1324"/>
                                          </p:stCondLst>
                                        </p:cTn>
                                        <p:tgtEl>
                                          <p:spTgt spid="4">
                                            <p:txEl>
                                              <p:charRg st="13" end="13"/>
                                            </p:txEl>
                                          </p:spTgt>
                                        </p:tgtEl>
                                        <p:attrNameLst>
                                          <p:attrName>ppt_y</p:attrName>
                                        </p:attrNameLst>
                                      </p:cBhvr>
                                      <p:tavLst>
                                        <p:tav tm="0" fmla="#ppt_y-sin(pi*$)/27">
                                          <p:val>
                                            <p:fltVal val="0.000000"/>
                                          </p:val>
                                        </p:tav>
                                        <p:tav tm="100000">
                                          <p:val>
                                            <p:fltVal val="1.000000"/>
                                          </p:val>
                                        </p:tav>
                                      </p:tavLst>
                                    </p:anim>
                                    <p:anim calcmode="lin" valueType="num">
                                      <p:cBhvr>
                                        <p:cTn id="246" dur="164" tmFilter="0, 0; 0.125,0.2665; 0.25,0.4; 0.375,0.465; 0.5,0.5;  0.625,0.535; 0.75,0.6; 0.875,0.7335; 1,1">
                                          <p:stCondLst>
                                            <p:cond delay="1656"/>
                                          </p:stCondLst>
                                        </p:cTn>
                                        <p:tgtEl>
                                          <p:spTgt spid="4">
                                            <p:txEl>
                                              <p:charRg st="13" end="13"/>
                                            </p:txEl>
                                          </p:spTgt>
                                        </p:tgtEl>
                                        <p:attrNameLst>
                                          <p:attrName>ppt_y</p:attrName>
                                        </p:attrNameLst>
                                      </p:cBhvr>
                                      <p:tavLst>
                                        <p:tav tm="0" fmla="#ppt_y-sin(pi*$)/81">
                                          <p:val>
                                            <p:fltVal val="0.000000"/>
                                          </p:val>
                                        </p:tav>
                                        <p:tav tm="100000">
                                          <p:val>
                                            <p:fltVal val="1.000000"/>
                                          </p:val>
                                        </p:tav>
                                      </p:tavLst>
                                    </p:anim>
                                    <p:animScale>
                                      <p:cBhvr>
                                        <p:cTn id="247" dur="26">
                                          <p:stCondLst>
                                            <p:cond delay="650"/>
                                          </p:stCondLst>
                                        </p:cTn>
                                        <p:tgtEl>
                                          <p:spTgt spid="4">
                                            <p:txEl>
                                              <p:charRg st="13" end="13"/>
                                            </p:txEl>
                                          </p:spTgt>
                                        </p:tgtEl>
                                      </p:cBhvr>
                                      <p:to x="100000" y="60000"/>
                                    </p:animScale>
                                    <p:animScale>
                                      <p:cBhvr>
                                        <p:cTn id="248" dur="166" decel="50000">
                                          <p:stCondLst>
                                            <p:cond delay="676"/>
                                          </p:stCondLst>
                                        </p:cTn>
                                        <p:tgtEl>
                                          <p:spTgt spid="4">
                                            <p:txEl>
                                              <p:charRg st="13" end="13"/>
                                            </p:txEl>
                                          </p:spTgt>
                                        </p:tgtEl>
                                      </p:cBhvr>
                                      <p:to x="100000" y="100000"/>
                                    </p:animScale>
                                    <p:animScale>
                                      <p:cBhvr>
                                        <p:cTn id="249" dur="26">
                                          <p:stCondLst>
                                            <p:cond delay="1312"/>
                                          </p:stCondLst>
                                        </p:cTn>
                                        <p:tgtEl>
                                          <p:spTgt spid="4">
                                            <p:txEl>
                                              <p:charRg st="13" end="13"/>
                                            </p:txEl>
                                          </p:spTgt>
                                        </p:tgtEl>
                                      </p:cBhvr>
                                      <p:to x="100000" y="80000"/>
                                    </p:animScale>
                                    <p:animScale>
                                      <p:cBhvr>
                                        <p:cTn id="250" dur="166" decel="50000">
                                          <p:stCondLst>
                                            <p:cond delay="1338"/>
                                          </p:stCondLst>
                                        </p:cTn>
                                        <p:tgtEl>
                                          <p:spTgt spid="4">
                                            <p:txEl>
                                              <p:charRg st="13" end="13"/>
                                            </p:txEl>
                                          </p:spTgt>
                                        </p:tgtEl>
                                      </p:cBhvr>
                                      <p:to x="100000" y="100000"/>
                                    </p:animScale>
                                    <p:animScale>
                                      <p:cBhvr>
                                        <p:cTn id="251" dur="26">
                                          <p:stCondLst>
                                            <p:cond delay="1642"/>
                                          </p:stCondLst>
                                        </p:cTn>
                                        <p:tgtEl>
                                          <p:spTgt spid="4">
                                            <p:txEl>
                                              <p:charRg st="13" end="13"/>
                                            </p:txEl>
                                          </p:spTgt>
                                        </p:tgtEl>
                                      </p:cBhvr>
                                      <p:to x="100000" y="90000"/>
                                    </p:animScale>
                                    <p:animScale>
                                      <p:cBhvr>
                                        <p:cTn id="252" dur="166" decel="50000">
                                          <p:stCondLst>
                                            <p:cond delay="1668"/>
                                          </p:stCondLst>
                                        </p:cTn>
                                        <p:tgtEl>
                                          <p:spTgt spid="4">
                                            <p:txEl>
                                              <p:charRg st="13" end="13"/>
                                            </p:txEl>
                                          </p:spTgt>
                                        </p:tgtEl>
                                      </p:cBhvr>
                                      <p:to x="100000" y="100000"/>
                                    </p:animScale>
                                    <p:animScale>
                                      <p:cBhvr>
                                        <p:cTn id="253" dur="26">
                                          <p:stCondLst>
                                            <p:cond delay="1808"/>
                                          </p:stCondLst>
                                        </p:cTn>
                                        <p:tgtEl>
                                          <p:spTgt spid="4">
                                            <p:txEl>
                                              <p:charRg st="13" end="13"/>
                                            </p:txEl>
                                          </p:spTgt>
                                        </p:tgtEl>
                                      </p:cBhvr>
                                      <p:to x="100000" y="95000"/>
                                    </p:animScale>
                                    <p:animScale>
                                      <p:cBhvr>
                                        <p:cTn id="254" dur="166" decel="50000">
                                          <p:stCondLst>
                                            <p:cond delay="1834"/>
                                          </p:stCondLst>
                                        </p:cTn>
                                        <p:tgtEl>
                                          <p:spTgt spid="4">
                                            <p:txEl>
                                              <p:char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nodeType="clickEffect">
                                  <p:stCondLst>
                                    <p:cond delay="0"/>
                                  </p:stCondLst>
                                  <p:childTnLst>
                                    <p:set>
                                      <p:cBhvr>
                                        <p:cTn id="258" dur="1" fill="hold">
                                          <p:stCondLst>
                                            <p:cond delay="0"/>
                                          </p:stCondLst>
                                        </p:cTn>
                                        <p:tgtEl>
                                          <p:spTgt spid="4">
                                            <p:txEl>
                                              <p:charRg st="14" end="14"/>
                                            </p:txEl>
                                          </p:spTgt>
                                        </p:tgtEl>
                                        <p:attrNameLst>
                                          <p:attrName>style.visibility</p:attrName>
                                        </p:attrNameLst>
                                      </p:cBhvr>
                                      <p:to>
                                        <p:strVal val="visible"/>
                                      </p:to>
                                    </p:set>
                                    <p:animEffect transition="in" filter="wipe(down)">
                                      <p:cBhvr>
                                        <p:cTn id="259" dur="580">
                                          <p:stCondLst>
                                            <p:cond delay="0"/>
                                          </p:stCondLst>
                                        </p:cTn>
                                        <p:tgtEl>
                                          <p:spTgt spid="4">
                                            <p:txEl>
                                              <p:charRg st="14" end="14"/>
                                            </p:txEl>
                                          </p:spTgt>
                                        </p:tgtEl>
                                      </p:cBhvr>
                                    </p:animEffect>
                                    <p:anim calcmode="lin" valueType="num">
                                      <p:cBhvr>
                                        <p:cTn id="260" dur="1822" tmFilter="0,0; 0.14,0.36; 0.43,0.73; 0.71,0.91; 1.0,1.0">
                                          <p:stCondLst>
                                            <p:cond delay="0"/>
                                          </p:stCondLst>
                                        </p:cTn>
                                        <p:tgtEl>
                                          <p:spTgt spid="4">
                                            <p:txEl>
                                              <p:char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4">
                                            <p:txEl>
                                              <p:charRg st="14" end="14"/>
                                            </p:txEl>
                                          </p:spTgt>
                                        </p:tgtEl>
                                        <p:attrNameLst>
                                          <p:attrName>ppt_y</p:attrName>
                                        </p:attrNameLst>
                                      </p:cBhvr>
                                      <p:tavLst>
                                        <p:tav tm="0" fmla="#ppt_y-sin(pi*$)/3">
                                          <p:val>
                                            <p:fltVal val="0.500000"/>
                                          </p:val>
                                        </p:tav>
                                        <p:tav tm="100000">
                                          <p:val>
                                            <p:fltVal val="1.000000"/>
                                          </p:val>
                                        </p:tav>
                                      </p:tavLst>
                                    </p:anim>
                                    <p:anim calcmode="lin" valueType="num">
                                      <p:cBhvr>
                                        <p:cTn id="262" dur="664" tmFilter="0, 0; 0.125,0.2665; 0.25,0.4; 0.375,0.465; 0.5,0.5;  0.625,0.535; 0.75,0.6; 0.875,0.7335; 1,1">
                                          <p:stCondLst>
                                            <p:cond delay="664"/>
                                          </p:stCondLst>
                                        </p:cTn>
                                        <p:tgtEl>
                                          <p:spTgt spid="4">
                                            <p:txEl>
                                              <p:charRg st="14" end="14"/>
                                            </p:txEl>
                                          </p:spTgt>
                                        </p:tgtEl>
                                        <p:attrNameLst>
                                          <p:attrName>ppt_y</p:attrName>
                                        </p:attrNameLst>
                                      </p:cBhvr>
                                      <p:tavLst>
                                        <p:tav tm="0" fmla="#ppt_y-sin(pi*$)/9">
                                          <p:val>
                                            <p:fltVal val="0.000000"/>
                                          </p:val>
                                        </p:tav>
                                        <p:tav tm="100000">
                                          <p:val>
                                            <p:fltVal val="1.000000"/>
                                          </p:val>
                                        </p:tav>
                                      </p:tavLst>
                                    </p:anim>
                                    <p:anim calcmode="lin" valueType="num">
                                      <p:cBhvr>
                                        <p:cTn id="263" dur="332" tmFilter="0, 0; 0.125,0.2665; 0.25,0.4; 0.375,0.465; 0.5,0.5;  0.625,0.535; 0.75,0.6; 0.875,0.7335; 1,1">
                                          <p:stCondLst>
                                            <p:cond delay="1324"/>
                                          </p:stCondLst>
                                        </p:cTn>
                                        <p:tgtEl>
                                          <p:spTgt spid="4">
                                            <p:txEl>
                                              <p:charRg st="14" end="14"/>
                                            </p:txEl>
                                          </p:spTgt>
                                        </p:tgtEl>
                                        <p:attrNameLst>
                                          <p:attrName>ppt_y</p:attrName>
                                        </p:attrNameLst>
                                      </p:cBhvr>
                                      <p:tavLst>
                                        <p:tav tm="0" fmla="#ppt_y-sin(pi*$)/27">
                                          <p:val>
                                            <p:fltVal val="0.000000"/>
                                          </p:val>
                                        </p:tav>
                                        <p:tav tm="100000">
                                          <p:val>
                                            <p:fltVal val="1.000000"/>
                                          </p:val>
                                        </p:tav>
                                      </p:tavLst>
                                    </p:anim>
                                    <p:anim calcmode="lin" valueType="num">
                                      <p:cBhvr>
                                        <p:cTn id="264" dur="164" tmFilter="0, 0; 0.125,0.2665; 0.25,0.4; 0.375,0.465; 0.5,0.5;  0.625,0.535; 0.75,0.6; 0.875,0.7335; 1,1">
                                          <p:stCondLst>
                                            <p:cond delay="1656"/>
                                          </p:stCondLst>
                                        </p:cTn>
                                        <p:tgtEl>
                                          <p:spTgt spid="4">
                                            <p:txEl>
                                              <p:charRg st="14" end="14"/>
                                            </p:txEl>
                                          </p:spTgt>
                                        </p:tgtEl>
                                        <p:attrNameLst>
                                          <p:attrName>ppt_y</p:attrName>
                                        </p:attrNameLst>
                                      </p:cBhvr>
                                      <p:tavLst>
                                        <p:tav tm="0" fmla="#ppt_y-sin(pi*$)/81">
                                          <p:val>
                                            <p:fltVal val="0.000000"/>
                                          </p:val>
                                        </p:tav>
                                        <p:tav tm="100000">
                                          <p:val>
                                            <p:fltVal val="1.000000"/>
                                          </p:val>
                                        </p:tav>
                                      </p:tavLst>
                                    </p:anim>
                                    <p:animScale>
                                      <p:cBhvr>
                                        <p:cTn id="265" dur="26">
                                          <p:stCondLst>
                                            <p:cond delay="650"/>
                                          </p:stCondLst>
                                        </p:cTn>
                                        <p:tgtEl>
                                          <p:spTgt spid="4">
                                            <p:txEl>
                                              <p:charRg st="14" end="14"/>
                                            </p:txEl>
                                          </p:spTgt>
                                        </p:tgtEl>
                                      </p:cBhvr>
                                      <p:to x="100000" y="60000"/>
                                    </p:animScale>
                                    <p:animScale>
                                      <p:cBhvr>
                                        <p:cTn id="266" dur="166" decel="50000">
                                          <p:stCondLst>
                                            <p:cond delay="676"/>
                                          </p:stCondLst>
                                        </p:cTn>
                                        <p:tgtEl>
                                          <p:spTgt spid="4">
                                            <p:txEl>
                                              <p:charRg st="14" end="14"/>
                                            </p:txEl>
                                          </p:spTgt>
                                        </p:tgtEl>
                                      </p:cBhvr>
                                      <p:to x="100000" y="100000"/>
                                    </p:animScale>
                                    <p:animScale>
                                      <p:cBhvr>
                                        <p:cTn id="267" dur="26">
                                          <p:stCondLst>
                                            <p:cond delay="1312"/>
                                          </p:stCondLst>
                                        </p:cTn>
                                        <p:tgtEl>
                                          <p:spTgt spid="4">
                                            <p:txEl>
                                              <p:charRg st="14" end="14"/>
                                            </p:txEl>
                                          </p:spTgt>
                                        </p:tgtEl>
                                      </p:cBhvr>
                                      <p:to x="100000" y="80000"/>
                                    </p:animScale>
                                    <p:animScale>
                                      <p:cBhvr>
                                        <p:cTn id="268" dur="166" decel="50000">
                                          <p:stCondLst>
                                            <p:cond delay="1338"/>
                                          </p:stCondLst>
                                        </p:cTn>
                                        <p:tgtEl>
                                          <p:spTgt spid="4">
                                            <p:txEl>
                                              <p:charRg st="14" end="14"/>
                                            </p:txEl>
                                          </p:spTgt>
                                        </p:tgtEl>
                                      </p:cBhvr>
                                      <p:to x="100000" y="100000"/>
                                    </p:animScale>
                                    <p:animScale>
                                      <p:cBhvr>
                                        <p:cTn id="269" dur="26">
                                          <p:stCondLst>
                                            <p:cond delay="1642"/>
                                          </p:stCondLst>
                                        </p:cTn>
                                        <p:tgtEl>
                                          <p:spTgt spid="4">
                                            <p:txEl>
                                              <p:charRg st="14" end="14"/>
                                            </p:txEl>
                                          </p:spTgt>
                                        </p:tgtEl>
                                      </p:cBhvr>
                                      <p:to x="100000" y="90000"/>
                                    </p:animScale>
                                    <p:animScale>
                                      <p:cBhvr>
                                        <p:cTn id="270" dur="166" decel="50000">
                                          <p:stCondLst>
                                            <p:cond delay="1668"/>
                                          </p:stCondLst>
                                        </p:cTn>
                                        <p:tgtEl>
                                          <p:spTgt spid="4">
                                            <p:txEl>
                                              <p:charRg st="14" end="14"/>
                                            </p:txEl>
                                          </p:spTgt>
                                        </p:tgtEl>
                                      </p:cBhvr>
                                      <p:to x="100000" y="100000"/>
                                    </p:animScale>
                                    <p:animScale>
                                      <p:cBhvr>
                                        <p:cTn id="271" dur="26">
                                          <p:stCondLst>
                                            <p:cond delay="1808"/>
                                          </p:stCondLst>
                                        </p:cTn>
                                        <p:tgtEl>
                                          <p:spTgt spid="4">
                                            <p:txEl>
                                              <p:charRg st="14" end="14"/>
                                            </p:txEl>
                                          </p:spTgt>
                                        </p:tgtEl>
                                      </p:cBhvr>
                                      <p:to x="100000" y="95000"/>
                                    </p:animScale>
                                    <p:animScale>
                                      <p:cBhvr>
                                        <p:cTn id="272" dur="166" decel="50000">
                                          <p:stCondLst>
                                            <p:cond delay="1834"/>
                                          </p:stCondLst>
                                        </p:cTn>
                                        <p:tgtEl>
                                          <p:spTgt spid="4">
                                            <p:txEl>
                                              <p:char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nodeType="clickEffect">
                                  <p:stCondLst>
                                    <p:cond delay="0"/>
                                  </p:stCondLst>
                                  <p:childTnLst>
                                    <p:set>
                                      <p:cBhvr>
                                        <p:cTn id="276" dur="1" fill="hold">
                                          <p:stCondLst>
                                            <p:cond delay="0"/>
                                          </p:stCondLst>
                                        </p:cTn>
                                        <p:tgtEl>
                                          <p:spTgt spid="4">
                                            <p:txEl>
                                              <p:charRg st="15" end="15"/>
                                            </p:txEl>
                                          </p:spTgt>
                                        </p:tgtEl>
                                        <p:attrNameLst>
                                          <p:attrName>style.visibility</p:attrName>
                                        </p:attrNameLst>
                                      </p:cBhvr>
                                      <p:to>
                                        <p:strVal val="visible"/>
                                      </p:to>
                                    </p:set>
                                    <p:animEffect transition="in" filter="wipe(down)">
                                      <p:cBhvr>
                                        <p:cTn id="277" dur="580">
                                          <p:stCondLst>
                                            <p:cond delay="0"/>
                                          </p:stCondLst>
                                        </p:cTn>
                                        <p:tgtEl>
                                          <p:spTgt spid="4">
                                            <p:txEl>
                                              <p:charRg st="15" end="15"/>
                                            </p:txEl>
                                          </p:spTgt>
                                        </p:tgtEl>
                                      </p:cBhvr>
                                    </p:animEffect>
                                    <p:anim calcmode="lin" valueType="num">
                                      <p:cBhvr>
                                        <p:cTn id="27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28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28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28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283" dur="26">
                                          <p:stCondLst>
                                            <p:cond delay="650"/>
                                          </p:stCondLst>
                                        </p:cTn>
                                        <p:tgtEl>
                                          <p:spTgt spid="4">
                                            <p:txEl>
                                              <p:charRg st="15" end="15"/>
                                            </p:txEl>
                                          </p:spTgt>
                                        </p:tgtEl>
                                      </p:cBhvr>
                                      <p:to x="100000" y="60000"/>
                                    </p:animScale>
                                    <p:animScale>
                                      <p:cBhvr>
                                        <p:cTn id="284" dur="166" decel="50000">
                                          <p:stCondLst>
                                            <p:cond delay="676"/>
                                          </p:stCondLst>
                                        </p:cTn>
                                        <p:tgtEl>
                                          <p:spTgt spid="4">
                                            <p:txEl>
                                              <p:charRg st="15" end="15"/>
                                            </p:txEl>
                                          </p:spTgt>
                                        </p:tgtEl>
                                      </p:cBhvr>
                                      <p:to x="100000" y="100000"/>
                                    </p:animScale>
                                    <p:animScale>
                                      <p:cBhvr>
                                        <p:cTn id="285" dur="26">
                                          <p:stCondLst>
                                            <p:cond delay="1312"/>
                                          </p:stCondLst>
                                        </p:cTn>
                                        <p:tgtEl>
                                          <p:spTgt spid="4">
                                            <p:txEl>
                                              <p:charRg st="15" end="15"/>
                                            </p:txEl>
                                          </p:spTgt>
                                        </p:tgtEl>
                                      </p:cBhvr>
                                      <p:to x="100000" y="80000"/>
                                    </p:animScale>
                                    <p:animScale>
                                      <p:cBhvr>
                                        <p:cTn id="286" dur="166" decel="50000">
                                          <p:stCondLst>
                                            <p:cond delay="1338"/>
                                          </p:stCondLst>
                                        </p:cTn>
                                        <p:tgtEl>
                                          <p:spTgt spid="4">
                                            <p:txEl>
                                              <p:charRg st="15" end="15"/>
                                            </p:txEl>
                                          </p:spTgt>
                                        </p:tgtEl>
                                      </p:cBhvr>
                                      <p:to x="100000" y="100000"/>
                                    </p:animScale>
                                    <p:animScale>
                                      <p:cBhvr>
                                        <p:cTn id="287" dur="26">
                                          <p:stCondLst>
                                            <p:cond delay="1642"/>
                                          </p:stCondLst>
                                        </p:cTn>
                                        <p:tgtEl>
                                          <p:spTgt spid="4">
                                            <p:txEl>
                                              <p:charRg st="15" end="15"/>
                                            </p:txEl>
                                          </p:spTgt>
                                        </p:tgtEl>
                                      </p:cBhvr>
                                      <p:to x="100000" y="90000"/>
                                    </p:animScale>
                                    <p:animScale>
                                      <p:cBhvr>
                                        <p:cTn id="288" dur="166" decel="50000">
                                          <p:stCondLst>
                                            <p:cond delay="1668"/>
                                          </p:stCondLst>
                                        </p:cTn>
                                        <p:tgtEl>
                                          <p:spTgt spid="4">
                                            <p:txEl>
                                              <p:charRg st="15" end="15"/>
                                            </p:txEl>
                                          </p:spTgt>
                                        </p:tgtEl>
                                      </p:cBhvr>
                                      <p:to x="100000" y="100000"/>
                                    </p:animScale>
                                    <p:animScale>
                                      <p:cBhvr>
                                        <p:cTn id="289" dur="26">
                                          <p:stCondLst>
                                            <p:cond delay="1808"/>
                                          </p:stCondLst>
                                        </p:cTn>
                                        <p:tgtEl>
                                          <p:spTgt spid="4">
                                            <p:txEl>
                                              <p:charRg st="15" end="15"/>
                                            </p:txEl>
                                          </p:spTgt>
                                        </p:tgtEl>
                                      </p:cBhvr>
                                      <p:to x="100000" y="95000"/>
                                    </p:animScale>
                                    <p:animScale>
                                      <p:cBhvr>
                                        <p:cTn id="290" dur="166" decel="50000">
                                          <p:stCondLst>
                                            <p:cond delay="1834"/>
                                          </p:stCondLst>
                                        </p:cTn>
                                        <p:tgtEl>
                                          <p:spTgt spid="4">
                                            <p:txEl>
                                              <p:char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nodeType="clickEffect">
                                  <p:stCondLst>
                                    <p:cond delay="0"/>
                                  </p:stCondLst>
                                  <p:childTnLst>
                                    <p:set>
                                      <p:cBhvr>
                                        <p:cTn id="294" dur="1" fill="hold">
                                          <p:stCondLst>
                                            <p:cond delay="0"/>
                                          </p:stCondLst>
                                        </p:cTn>
                                        <p:tgtEl>
                                          <p:spTgt spid="4">
                                            <p:txEl>
                                              <p:charRg st="16" end="16"/>
                                            </p:txEl>
                                          </p:spTgt>
                                        </p:tgtEl>
                                        <p:attrNameLst>
                                          <p:attrName>style.visibility</p:attrName>
                                        </p:attrNameLst>
                                      </p:cBhvr>
                                      <p:to>
                                        <p:strVal val="visible"/>
                                      </p:to>
                                    </p:set>
                                    <p:animEffect transition="in" filter="wipe(down)">
                                      <p:cBhvr>
                                        <p:cTn id="295" dur="580">
                                          <p:stCondLst>
                                            <p:cond delay="0"/>
                                          </p:stCondLst>
                                        </p:cTn>
                                        <p:tgtEl>
                                          <p:spTgt spid="4">
                                            <p:txEl>
                                              <p:charRg st="16" end="16"/>
                                            </p:txEl>
                                          </p:spTgt>
                                        </p:tgtEl>
                                      </p:cBhvr>
                                    </p:animEffect>
                                    <p:anim calcmode="lin" valueType="num">
                                      <p:cBhvr>
                                        <p:cTn id="29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9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01" dur="26">
                                          <p:stCondLst>
                                            <p:cond delay="650"/>
                                          </p:stCondLst>
                                        </p:cTn>
                                        <p:tgtEl>
                                          <p:spTgt spid="4">
                                            <p:txEl>
                                              <p:charRg st="16" end="16"/>
                                            </p:txEl>
                                          </p:spTgt>
                                        </p:tgtEl>
                                      </p:cBhvr>
                                      <p:to x="100000" y="60000"/>
                                    </p:animScale>
                                    <p:animScale>
                                      <p:cBhvr>
                                        <p:cTn id="302" dur="166" decel="50000">
                                          <p:stCondLst>
                                            <p:cond delay="676"/>
                                          </p:stCondLst>
                                        </p:cTn>
                                        <p:tgtEl>
                                          <p:spTgt spid="4">
                                            <p:txEl>
                                              <p:charRg st="16" end="16"/>
                                            </p:txEl>
                                          </p:spTgt>
                                        </p:tgtEl>
                                      </p:cBhvr>
                                      <p:to x="100000" y="100000"/>
                                    </p:animScale>
                                    <p:animScale>
                                      <p:cBhvr>
                                        <p:cTn id="303" dur="26">
                                          <p:stCondLst>
                                            <p:cond delay="1312"/>
                                          </p:stCondLst>
                                        </p:cTn>
                                        <p:tgtEl>
                                          <p:spTgt spid="4">
                                            <p:txEl>
                                              <p:charRg st="16" end="16"/>
                                            </p:txEl>
                                          </p:spTgt>
                                        </p:tgtEl>
                                      </p:cBhvr>
                                      <p:to x="100000" y="80000"/>
                                    </p:animScale>
                                    <p:animScale>
                                      <p:cBhvr>
                                        <p:cTn id="304" dur="166" decel="50000">
                                          <p:stCondLst>
                                            <p:cond delay="1338"/>
                                          </p:stCondLst>
                                        </p:cTn>
                                        <p:tgtEl>
                                          <p:spTgt spid="4">
                                            <p:txEl>
                                              <p:charRg st="16" end="16"/>
                                            </p:txEl>
                                          </p:spTgt>
                                        </p:tgtEl>
                                      </p:cBhvr>
                                      <p:to x="100000" y="100000"/>
                                    </p:animScale>
                                    <p:animScale>
                                      <p:cBhvr>
                                        <p:cTn id="305" dur="26">
                                          <p:stCondLst>
                                            <p:cond delay="1642"/>
                                          </p:stCondLst>
                                        </p:cTn>
                                        <p:tgtEl>
                                          <p:spTgt spid="4">
                                            <p:txEl>
                                              <p:charRg st="16" end="16"/>
                                            </p:txEl>
                                          </p:spTgt>
                                        </p:tgtEl>
                                      </p:cBhvr>
                                      <p:to x="100000" y="90000"/>
                                    </p:animScale>
                                    <p:animScale>
                                      <p:cBhvr>
                                        <p:cTn id="306" dur="166" decel="50000">
                                          <p:stCondLst>
                                            <p:cond delay="1668"/>
                                          </p:stCondLst>
                                        </p:cTn>
                                        <p:tgtEl>
                                          <p:spTgt spid="4">
                                            <p:txEl>
                                              <p:charRg st="16" end="16"/>
                                            </p:txEl>
                                          </p:spTgt>
                                        </p:tgtEl>
                                      </p:cBhvr>
                                      <p:to x="100000" y="100000"/>
                                    </p:animScale>
                                    <p:animScale>
                                      <p:cBhvr>
                                        <p:cTn id="307" dur="26">
                                          <p:stCondLst>
                                            <p:cond delay="1808"/>
                                          </p:stCondLst>
                                        </p:cTn>
                                        <p:tgtEl>
                                          <p:spTgt spid="4">
                                            <p:txEl>
                                              <p:charRg st="16" end="16"/>
                                            </p:txEl>
                                          </p:spTgt>
                                        </p:tgtEl>
                                      </p:cBhvr>
                                      <p:to x="100000" y="95000"/>
                                    </p:animScale>
                                    <p:animScale>
                                      <p:cBhvr>
                                        <p:cTn id="308" dur="166" decel="50000">
                                          <p:stCondLst>
                                            <p:cond delay="1834"/>
                                          </p:stCondLst>
                                        </p:cTn>
                                        <p:tgtEl>
                                          <p:spTgt spid="4">
                                            <p:txEl>
                                              <p:charRg st="16" end="1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487170" y="981075"/>
            <a:ext cx="8651875" cy="479679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sz="2000" dirty="0">
                <a:solidFill>
                  <a:schemeClr val="tx1"/>
                </a:solidFill>
                <a:latin typeface="微软雅黑" panose="020B0503020204020204" pitchFamily="34" charset="-122"/>
                <a:ea typeface="微软雅黑" panose="020B0503020204020204" pitchFamily="34" charset="-122"/>
              </a:rPr>
              <a:t>三、简答题</a:t>
            </a:r>
            <a:endParaRPr sz="2000"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sz="2000" dirty="0">
                <a:solidFill>
                  <a:schemeClr val="tx1"/>
                </a:solidFill>
                <a:latin typeface="微软雅黑" panose="020B0503020204020204" pitchFamily="34" charset="-122"/>
                <a:ea typeface="微软雅黑" panose="020B0503020204020204" pitchFamily="34" charset="-122"/>
              </a:rPr>
              <a:t>1.什么是工程项目竣工验收?</a:t>
            </a:r>
            <a:endParaRPr sz="2000"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sz="2000" dirty="0">
                <a:solidFill>
                  <a:schemeClr val="tx1"/>
                </a:solidFill>
                <a:latin typeface="微软雅黑" panose="020B0503020204020204" pitchFamily="34" charset="-122"/>
                <a:ea typeface="微软雅黑" panose="020B0503020204020204" pitchFamily="34" charset="-122"/>
              </a:rPr>
              <a:t>2.工程竣工验收的程序及组织是怎样的?</a:t>
            </a:r>
            <a:endParaRPr sz="2000"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sz="2000" dirty="0">
                <a:solidFill>
                  <a:schemeClr val="tx1"/>
                </a:solidFill>
                <a:latin typeface="微软雅黑" panose="020B0503020204020204" pitchFamily="34" charset="-122"/>
                <a:ea typeface="微软雅黑" panose="020B0503020204020204" pitchFamily="34" charset="-122"/>
              </a:rPr>
              <a:t>3.工程竣工结算的程序是怎样的?</a:t>
            </a:r>
            <a:endParaRPr sz="2000"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sz="2000" dirty="0">
                <a:solidFill>
                  <a:schemeClr val="tx1"/>
                </a:solidFill>
                <a:latin typeface="微软雅黑" panose="020B0503020204020204" pitchFamily="34" charset="-122"/>
                <a:ea typeface="微软雅黑" panose="020B0503020204020204" pitchFamily="34" charset="-122"/>
              </a:rPr>
              <a:t>4.工程质量保修范围和内容、质量保修期、质量保修责任及保修费用是怎样的?</a:t>
            </a:r>
            <a:endParaRPr sz="2000"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sz="2000" dirty="0">
                <a:solidFill>
                  <a:schemeClr val="tx1"/>
                </a:solidFill>
                <a:latin typeface="微软雅黑" panose="020B0503020204020204" pitchFamily="34" charset="-122"/>
                <a:ea typeface="微软雅黑" panose="020B0503020204020204" pitchFamily="34" charset="-122"/>
              </a:rPr>
              <a:t>5.建筑工程项目后评价的内容、基本方法及工作程序是怎样的?</a:t>
            </a:r>
            <a:endParaRPr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 end="1"/>
                                            </p:txEl>
                                          </p:spTgt>
                                        </p:tgtEl>
                                        <p:attrNameLst>
                                          <p:attrName>style.visibility</p:attrName>
                                        </p:attrNameLst>
                                      </p:cBhvr>
                                      <p:to>
                                        <p:strVal val="visible"/>
                                      </p:to>
                                    </p:set>
                                    <p:animEffect transition="in" filter="wipe(down)">
                                      <p:cBhvr>
                                        <p:cTn id="7" dur="580">
                                          <p:stCondLst>
                                            <p:cond delay="0"/>
                                          </p:stCondLst>
                                        </p:cTn>
                                        <p:tgtEl>
                                          <p:spTgt spid="4">
                                            <p:txEl>
                                              <p:charRg st="1" end="1"/>
                                            </p:txEl>
                                          </p:spTgt>
                                        </p:tgtEl>
                                      </p:cBhvr>
                                    </p:animEffect>
                                    <p:anim calcmode="lin" valueType="num">
                                      <p:cBhvr>
                                        <p:cTn id="8"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 end="1"/>
                                            </p:txEl>
                                          </p:spTgt>
                                        </p:tgtEl>
                                      </p:cBhvr>
                                      <p:to x="100000" y="60000"/>
                                    </p:animScale>
                                    <p:animScale>
                                      <p:cBhvr>
                                        <p:cTn id="14" dur="166" decel="50000">
                                          <p:stCondLst>
                                            <p:cond delay="676"/>
                                          </p:stCondLst>
                                        </p:cTn>
                                        <p:tgtEl>
                                          <p:spTgt spid="4">
                                            <p:txEl>
                                              <p:charRg st="1" end="1"/>
                                            </p:txEl>
                                          </p:spTgt>
                                        </p:tgtEl>
                                      </p:cBhvr>
                                      <p:to x="100000" y="100000"/>
                                    </p:animScale>
                                    <p:animScale>
                                      <p:cBhvr>
                                        <p:cTn id="15" dur="26">
                                          <p:stCondLst>
                                            <p:cond delay="1312"/>
                                          </p:stCondLst>
                                        </p:cTn>
                                        <p:tgtEl>
                                          <p:spTgt spid="4">
                                            <p:txEl>
                                              <p:charRg st="1" end="1"/>
                                            </p:txEl>
                                          </p:spTgt>
                                        </p:tgtEl>
                                      </p:cBhvr>
                                      <p:to x="100000" y="80000"/>
                                    </p:animScale>
                                    <p:animScale>
                                      <p:cBhvr>
                                        <p:cTn id="16" dur="166" decel="50000">
                                          <p:stCondLst>
                                            <p:cond delay="1338"/>
                                          </p:stCondLst>
                                        </p:cTn>
                                        <p:tgtEl>
                                          <p:spTgt spid="4">
                                            <p:txEl>
                                              <p:charRg st="1" end="1"/>
                                            </p:txEl>
                                          </p:spTgt>
                                        </p:tgtEl>
                                      </p:cBhvr>
                                      <p:to x="100000" y="100000"/>
                                    </p:animScale>
                                    <p:animScale>
                                      <p:cBhvr>
                                        <p:cTn id="17" dur="26">
                                          <p:stCondLst>
                                            <p:cond delay="1642"/>
                                          </p:stCondLst>
                                        </p:cTn>
                                        <p:tgtEl>
                                          <p:spTgt spid="4">
                                            <p:txEl>
                                              <p:charRg st="1" end="1"/>
                                            </p:txEl>
                                          </p:spTgt>
                                        </p:tgtEl>
                                      </p:cBhvr>
                                      <p:to x="100000" y="90000"/>
                                    </p:animScale>
                                    <p:animScale>
                                      <p:cBhvr>
                                        <p:cTn id="18" dur="166" decel="50000">
                                          <p:stCondLst>
                                            <p:cond delay="1668"/>
                                          </p:stCondLst>
                                        </p:cTn>
                                        <p:tgtEl>
                                          <p:spTgt spid="4">
                                            <p:txEl>
                                              <p:charRg st="1" end="1"/>
                                            </p:txEl>
                                          </p:spTgt>
                                        </p:tgtEl>
                                      </p:cBhvr>
                                      <p:to x="100000" y="100000"/>
                                    </p:animScale>
                                    <p:animScale>
                                      <p:cBhvr>
                                        <p:cTn id="19" dur="26">
                                          <p:stCondLst>
                                            <p:cond delay="1808"/>
                                          </p:stCondLst>
                                        </p:cTn>
                                        <p:tgtEl>
                                          <p:spTgt spid="4">
                                            <p:txEl>
                                              <p:charRg st="1" end="1"/>
                                            </p:txEl>
                                          </p:spTgt>
                                        </p:tgtEl>
                                      </p:cBhvr>
                                      <p:to x="100000" y="95000"/>
                                    </p:animScale>
                                    <p:animScale>
                                      <p:cBhvr>
                                        <p:cTn id="20" dur="166" decel="50000">
                                          <p:stCondLst>
                                            <p:cond delay="1834"/>
                                          </p:stCondLst>
                                        </p:cTn>
                                        <p:tgtEl>
                                          <p:spTgt spid="4">
                                            <p:txEl>
                                              <p:char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 end="1"/>
                                            </p:txEl>
                                          </p:spTgt>
                                        </p:tgtEl>
                                        <p:attrNameLst>
                                          <p:attrName>style.visibility</p:attrName>
                                        </p:attrNameLst>
                                      </p:cBhvr>
                                      <p:to>
                                        <p:strVal val="visible"/>
                                      </p:to>
                                    </p:set>
                                    <p:animEffect transition="in" filter="wipe(down)">
                                      <p:cBhvr>
                                        <p:cTn id="25" dur="580">
                                          <p:stCondLst>
                                            <p:cond delay="0"/>
                                          </p:stCondLst>
                                        </p:cTn>
                                        <p:tgtEl>
                                          <p:spTgt spid="4">
                                            <p:txEl>
                                              <p:charRg st="1" end="1"/>
                                            </p:txEl>
                                          </p:spTgt>
                                        </p:tgtEl>
                                      </p:cBhvr>
                                    </p:animEffect>
                                    <p:anim calcmode="lin" valueType="num">
                                      <p:cBhvr>
                                        <p:cTn id="26"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 end="1"/>
                                            </p:txEl>
                                          </p:spTgt>
                                        </p:tgtEl>
                                      </p:cBhvr>
                                      <p:to x="100000" y="60000"/>
                                    </p:animScale>
                                    <p:animScale>
                                      <p:cBhvr>
                                        <p:cTn id="32" dur="166" decel="50000">
                                          <p:stCondLst>
                                            <p:cond delay="676"/>
                                          </p:stCondLst>
                                        </p:cTn>
                                        <p:tgtEl>
                                          <p:spTgt spid="4">
                                            <p:txEl>
                                              <p:charRg st="1" end="1"/>
                                            </p:txEl>
                                          </p:spTgt>
                                        </p:tgtEl>
                                      </p:cBhvr>
                                      <p:to x="100000" y="100000"/>
                                    </p:animScale>
                                    <p:animScale>
                                      <p:cBhvr>
                                        <p:cTn id="33" dur="26">
                                          <p:stCondLst>
                                            <p:cond delay="1312"/>
                                          </p:stCondLst>
                                        </p:cTn>
                                        <p:tgtEl>
                                          <p:spTgt spid="4">
                                            <p:txEl>
                                              <p:charRg st="1" end="1"/>
                                            </p:txEl>
                                          </p:spTgt>
                                        </p:tgtEl>
                                      </p:cBhvr>
                                      <p:to x="100000" y="80000"/>
                                    </p:animScale>
                                    <p:animScale>
                                      <p:cBhvr>
                                        <p:cTn id="34" dur="166" decel="50000">
                                          <p:stCondLst>
                                            <p:cond delay="1338"/>
                                          </p:stCondLst>
                                        </p:cTn>
                                        <p:tgtEl>
                                          <p:spTgt spid="4">
                                            <p:txEl>
                                              <p:charRg st="1" end="1"/>
                                            </p:txEl>
                                          </p:spTgt>
                                        </p:tgtEl>
                                      </p:cBhvr>
                                      <p:to x="100000" y="100000"/>
                                    </p:animScale>
                                    <p:animScale>
                                      <p:cBhvr>
                                        <p:cTn id="35" dur="26">
                                          <p:stCondLst>
                                            <p:cond delay="1642"/>
                                          </p:stCondLst>
                                        </p:cTn>
                                        <p:tgtEl>
                                          <p:spTgt spid="4">
                                            <p:txEl>
                                              <p:charRg st="1" end="1"/>
                                            </p:txEl>
                                          </p:spTgt>
                                        </p:tgtEl>
                                      </p:cBhvr>
                                      <p:to x="100000" y="90000"/>
                                    </p:animScale>
                                    <p:animScale>
                                      <p:cBhvr>
                                        <p:cTn id="36" dur="166" decel="50000">
                                          <p:stCondLst>
                                            <p:cond delay="1668"/>
                                          </p:stCondLst>
                                        </p:cTn>
                                        <p:tgtEl>
                                          <p:spTgt spid="4">
                                            <p:txEl>
                                              <p:charRg st="1" end="1"/>
                                            </p:txEl>
                                          </p:spTgt>
                                        </p:tgtEl>
                                      </p:cBhvr>
                                      <p:to x="100000" y="100000"/>
                                    </p:animScale>
                                    <p:animScale>
                                      <p:cBhvr>
                                        <p:cTn id="37" dur="26">
                                          <p:stCondLst>
                                            <p:cond delay="1808"/>
                                          </p:stCondLst>
                                        </p:cTn>
                                        <p:tgtEl>
                                          <p:spTgt spid="4">
                                            <p:txEl>
                                              <p:charRg st="1" end="1"/>
                                            </p:txEl>
                                          </p:spTgt>
                                        </p:tgtEl>
                                      </p:cBhvr>
                                      <p:to x="100000" y="95000"/>
                                    </p:animScale>
                                    <p:animScale>
                                      <p:cBhvr>
                                        <p:cTn id="38" dur="166" decel="50000">
                                          <p:stCondLst>
                                            <p:cond delay="1834"/>
                                          </p:stCondLst>
                                        </p:cTn>
                                        <p:tgtEl>
                                          <p:spTgt spid="4">
                                            <p:txEl>
                                              <p:char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nodeType="clickEffect">
                                  <p:stCondLst>
                                    <p:cond delay="0"/>
                                  </p:stCondLst>
                                  <p:childTnLst>
                                    <p:set>
                                      <p:cBhvr>
                                        <p:cTn id="240" dur="1" fill="hold">
                                          <p:stCondLst>
                                            <p:cond delay="0"/>
                                          </p:stCondLst>
                                        </p:cTn>
                                        <p:tgtEl>
                                          <p:spTgt spid="4">
                                            <p:txEl>
                                              <p:charRg st="13" end="13"/>
                                            </p:txEl>
                                          </p:spTgt>
                                        </p:tgtEl>
                                        <p:attrNameLst>
                                          <p:attrName>style.visibility</p:attrName>
                                        </p:attrNameLst>
                                      </p:cBhvr>
                                      <p:to>
                                        <p:strVal val="visible"/>
                                      </p:to>
                                    </p:set>
                                    <p:animEffect transition="in" filter="wipe(down)">
                                      <p:cBhvr>
                                        <p:cTn id="241" dur="580">
                                          <p:stCondLst>
                                            <p:cond delay="0"/>
                                          </p:stCondLst>
                                        </p:cTn>
                                        <p:tgtEl>
                                          <p:spTgt spid="4">
                                            <p:txEl>
                                              <p:charRg st="13" end="13"/>
                                            </p:txEl>
                                          </p:spTgt>
                                        </p:tgtEl>
                                      </p:cBhvr>
                                    </p:animEffect>
                                    <p:anim calcmode="lin" valueType="num">
                                      <p:cBhvr>
                                        <p:cTn id="242" dur="1822" tmFilter="0,0; 0.14,0.36; 0.43,0.73; 0.71,0.91; 1.0,1.0">
                                          <p:stCondLst>
                                            <p:cond delay="0"/>
                                          </p:stCondLst>
                                        </p:cTn>
                                        <p:tgtEl>
                                          <p:spTgt spid="4">
                                            <p:txEl>
                                              <p:char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4">
                                            <p:txEl>
                                              <p:charRg st="13" end="13"/>
                                            </p:txEl>
                                          </p:spTgt>
                                        </p:tgtEl>
                                        <p:attrNameLst>
                                          <p:attrName>ppt_y</p:attrName>
                                        </p:attrNameLst>
                                      </p:cBhvr>
                                      <p:tavLst>
                                        <p:tav tm="0" fmla="#ppt_y-sin(pi*$)/3">
                                          <p:val>
                                            <p:fltVal val="0.500000"/>
                                          </p:val>
                                        </p:tav>
                                        <p:tav tm="100000">
                                          <p:val>
                                            <p:fltVal val="1.000000"/>
                                          </p:val>
                                        </p:tav>
                                      </p:tavLst>
                                    </p:anim>
                                    <p:anim calcmode="lin" valueType="num">
                                      <p:cBhvr>
                                        <p:cTn id="244" dur="664" tmFilter="0, 0; 0.125,0.2665; 0.25,0.4; 0.375,0.465; 0.5,0.5;  0.625,0.535; 0.75,0.6; 0.875,0.7335; 1,1">
                                          <p:stCondLst>
                                            <p:cond delay="664"/>
                                          </p:stCondLst>
                                        </p:cTn>
                                        <p:tgtEl>
                                          <p:spTgt spid="4">
                                            <p:txEl>
                                              <p:charRg st="13" end="13"/>
                                            </p:txEl>
                                          </p:spTgt>
                                        </p:tgtEl>
                                        <p:attrNameLst>
                                          <p:attrName>ppt_y</p:attrName>
                                        </p:attrNameLst>
                                      </p:cBhvr>
                                      <p:tavLst>
                                        <p:tav tm="0" fmla="#ppt_y-sin(pi*$)/9">
                                          <p:val>
                                            <p:fltVal val="0.000000"/>
                                          </p:val>
                                        </p:tav>
                                        <p:tav tm="100000">
                                          <p:val>
                                            <p:fltVal val="1.000000"/>
                                          </p:val>
                                        </p:tav>
                                      </p:tavLst>
                                    </p:anim>
                                    <p:anim calcmode="lin" valueType="num">
                                      <p:cBhvr>
                                        <p:cTn id="245" dur="332" tmFilter="0, 0; 0.125,0.2665; 0.25,0.4; 0.375,0.465; 0.5,0.5;  0.625,0.535; 0.75,0.6; 0.875,0.7335; 1,1">
                                          <p:stCondLst>
                                            <p:cond delay="1324"/>
                                          </p:stCondLst>
                                        </p:cTn>
                                        <p:tgtEl>
                                          <p:spTgt spid="4">
                                            <p:txEl>
                                              <p:charRg st="13" end="13"/>
                                            </p:txEl>
                                          </p:spTgt>
                                        </p:tgtEl>
                                        <p:attrNameLst>
                                          <p:attrName>ppt_y</p:attrName>
                                        </p:attrNameLst>
                                      </p:cBhvr>
                                      <p:tavLst>
                                        <p:tav tm="0" fmla="#ppt_y-sin(pi*$)/27">
                                          <p:val>
                                            <p:fltVal val="0.000000"/>
                                          </p:val>
                                        </p:tav>
                                        <p:tav tm="100000">
                                          <p:val>
                                            <p:fltVal val="1.000000"/>
                                          </p:val>
                                        </p:tav>
                                      </p:tavLst>
                                    </p:anim>
                                    <p:anim calcmode="lin" valueType="num">
                                      <p:cBhvr>
                                        <p:cTn id="246" dur="164" tmFilter="0, 0; 0.125,0.2665; 0.25,0.4; 0.375,0.465; 0.5,0.5;  0.625,0.535; 0.75,0.6; 0.875,0.7335; 1,1">
                                          <p:stCondLst>
                                            <p:cond delay="1656"/>
                                          </p:stCondLst>
                                        </p:cTn>
                                        <p:tgtEl>
                                          <p:spTgt spid="4">
                                            <p:txEl>
                                              <p:charRg st="13" end="13"/>
                                            </p:txEl>
                                          </p:spTgt>
                                        </p:tgtEl>
                                        <p:attrNameLst>
                                          <p:attrName>ppt_y</p:attrName>
                                        </p:attrNameLst>
                                      </p:cBhvr>
                                      <p:tavLst>
                                        <p:tav tm="0" fmla="#ppt_y-sin(pi*$)/81">
                                          <p:val>
                                            <p:fltVal val="0.000000"/>
                                          </p:val>
                                        </p:tav>
                                        <p:tav tm="100000">
                                          <p:val>
                                            <p:fltVal val="1.000000"/>
                                          </p:val>
                                        </p:tav>
                                      </p:tavLst>
                                    </p:anim>
                                    <p:animScale>
                                      <p:cBhvr>
                                        <p:cTn id="247" dur="26">
                                          <p:stCondLst>
                                            <p:cond delay="650"/>
                                          </p:stCondLst>
                                        </p:cTn>
                                        <p:tgtEl>
                                          <p:spTgt spid="4">
                                            <p:txEl>
                                              <p:charRg st="13" end="13"/>
                                            </p:txEl>
                                          </p:spTgt>
                                        </p:tgtEl>
                                      </p:cBhvr>
                                      <p:to x="100000" y="60000"/>
                                    </p:animScale>
                                    <p:animScale>
                                      <p:cBhvr>
                                        <p:cTn id="248" dur="166" decel="50000">
                                          <p:stCondLst>
                                            <p:cond delay="676"/>
                                          </p:stCondLst>
                                        </p:cTn>
                                        <p:tgtEl>
                                          <p:spTgt spid="4">
                                            <p:txEl>
                                              <p:charRg st="13" end="13"/>
                                            </p:txEl>
                                          </p:spTgt>
                                        </p:tgtEl>
                                      </p:cBhvr>
                                      <p:to x="100000" y="100000"/>
                                    </p:animScale>
                                    <p:animScale>
                                      <p:cBhvr>
                                        <p:cTn id="249" dur="26">
                                          <p:stCondLst>
                                            <p:cond delay="1312"/>
                                          </p:stCondLst>
                                        </p:cTn>
                                        <p:tgtEl>
                                          <p:spTgt spid="4">
                                            <p:txEl>
                                              <p:charRg st="13" end="13"/>
                                            </p:txEl>
                                          </p:spTgt>
                                        </p:tgtEl>
                                      </p:cBhvr>
                                      <p:to x="100000" y="80000"/>
                                    </p:animScale>
                                    <p:animScale>
                                      <p:cBhvr>
                                        <p:cTn id="250" dur="166" decel="50000">
                                          <p:stCondLst>
                                            <p:cond delay="1338"/>
                                          </p:stCondLst>
                                        </p:cTn>
                                        <p:tgtEl>
                                          <p:spTgt spid="4">
                                            <p:txEl>
                                              <p:charRg st="13" end="13"/>
                                            </p:txEl>
                                          </p:spTgt>
                                        </p:tgtEl>
                                      </p:cBhvr>
                                      <p:to x="100000" y="100000"/>
                                    </p:animScale>
                                    <p:animScale>
                                      <p:cBhvr>
                                        <p:cTn id="251" dur="26">
                                          <p:stCondLst>
                                            <p:cond delay="1642"/>
                                          </p:stCondLst>
                                        </p:cTn>
                                        <p:tgtEl>
                                          <p:spTgt spid="4">
                                            <p:txEl>
                                              <p:charRg st="13" end="13"/>
                                            </p:txEl>
                                          </p:spTgt>
                                        </p:tgtEl>
                                      </p:cBhvr>
                                      <p:to x="100000" y="90000"/>
                                    </p:animScale>
                                    <p:animScale>
                                      <p:cBhvr>
                                        <p:cTn id="252" dur="166" decel="50000">
                                          <p:stCondLst>
                                            <p:cond delay="1668"/>
                                          </p:stCondLst>
                                        </p:cTn>
                                        <p:tgtEl>
                                          <p:spTgt spid="4">
                                            <p:txEl>
                                              <p:charRg st="13" end="13"/>
                                            </p:txEl>
                                          </p:spTgt>
                                        </p:tgtEl>
                                      </p:cBhvr>
                                      <p:to x="100000" y="100000"/>
                                    </p:animScale>
                                    <p:animScale>
                                      <p:cBhvr>
                                        <p:cTn id="253" dur="26">
                                          <p:stCondLst>
                                            <p:cond delay="1808"/>
                                          </p:stCondLst>
                                        </p:cTn>
                                        <p:tgtEl>
                                          <p:spTgt spid="4">
                                            <p:txEl>
                                              <p:charRg st="13" end="13"/>
                                            </p:txEl>
                                          </p:spTgt>
                                        </p:tgtEl>
                                      </p:cBhvr>
                                      <p:to x="100000" y="95000"/>
                                    </p:animScale>
                                    <p:animScale>
                                      <p:cBhvr>
                                        <p:cTn id="254" dur="166" decel="50000">
                                          <p:stCondLst>
                                            <p:cond delay="1834"/>
                                          </p:stCondLst>
                                        </p:cTn>
                                        <p:tgtEl>
                                          <p:spTgt spid="4">
                                            <p:txEl>
                                              <p:char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nodeType="clickEffect">
                                  <p:stCondLst>
                                    <p:cond delay="0"/>
                                  </p:stCondLst>
                                  <p:childTnLst>
                                    <p:set>
                                      <p:cBhvr>
                                        <p:cTn id="258" dur="1" fill="hold">
                                          <p:stCondLst>
                                            <p:cond delay="0"/>
                                          </p:stCondLst>
                                        </p:cTn>
                                        <p:tgtEl>
                                          <p:spTgt spid="4">
                                            <p:txEl>
                                              <p:charRg st="14" end="14"/>
                                            </p:txEl>
                                          </p:spTgt>
                                        </p:tgtEl>
                                        <p:attrNameLst>
                                          <p:attrName>style.visibility</p:attrName>
                                        </p:attrNameLst>
                                      </p:cBhvr>
                                      <p:to>
                                        <p:strVal val="visible"/>
                                      </p:to>
                                    </p:set>
                                    <p:animEffect transition="in" filter="wipe(down)">
                                      <p:cBhvr>
                                        <p:cTn id="259" dur="580">
                                          <p:stCondLst>
                                            <p:cond delay="0"/>
                                          </p:stCondLst>
                                        </p:cTn>
                                        <p:tgtEl>
                                          <p:spTgt spid="4">
                                            <p:txEl>
                                              <p:charRg st="14" end="14"/>
                                            </p:txEl>
                                          </p:spTgt>
                                        </p:tgtEl>
                                      </p:cBhvr>
                                    </p:animEffect>
                                    <p:anim calcmode="lin" valueType="num">
                                      <p:cBhvr>
                                        <p:cTn id="260" dur="1822" tmFilter="0,0; 0.14,0.36; 0.43,0.73; 0.71,0.91; 1.0,1.0">
                                          <p:stCondLst>
                                            <p:cond delay="0"/>
                                          </p:stCondLst>
                                        </p:cTn>
                                        <p:tgtEl>
                                          <p:spTgt spid="4">
                                            <p:txEl>
                                              <p:char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4">
                                            <p:txEl>
                                              <p:charRg st="14" end="14"/>
                                            </p:txEl>
                                          </p:spTgt>
                                        </p:tgtEl>
                                        <p:attrNameLst>
                                          <p:attrName>ppt_y</p:attrName>
                                        </p:attrNameLst>
                                      </p:cBhvr>
                                      <p:tavLst>
                                        <p:tav tm="0" fmla="#ppt_y-sin(pi*$)/3">
                                          <p:val>
                                            <p:fltVal val="0.500000"/>
                                          </p:val>
                                        </p:tav>
                                        <p:tav tm="100000">
                                          <p:val>
                                            <p:fltVal val="1.000000"/>
                                          </p:val>
                                        </p:tav>
                                      </p:tavLst>
                                    </p:anim>
                                    <p:anim calcmode="lin" valueType="num">
                                      <p:cBhvr>
                                        <p:cTn id="262" dur="664" tmFilter="0, 0; 0.125,0.2665; 0.25,0.4; 0.375,0.465; 0.5,0.5;  0.625,0.535; 0.75,0.6; 0.875,0.7335; 1,1">
                                          <p:stCondLst>
                                            <p:cond delay="664"/>
                                          </p:stCondLst>
                                        </p:cTn>
                                        <p:tgtEl>
                                          <p:spTgt spid="4">
                                            <p:txEl>
                                              <p:charRg st="14" end="14"/>
                                            </p:txEl>
                                          </p:spTgt>
                                        </p:tgtEl>
                                        <p:attrNameLst>
                                          <p:attrName>ppt_y</p:attrName>
                                        </p:attrNameLst>
                                      </p:cBhvr>
                                      <p:tavLst>
                                        <p:tav tm="0" fmla="#ppt_y-sin(pi*$)/9">
                                          <p:val>
                                            <p:fltVal val="0.000000"/>
                                          </p:val>
                                        </p:tav>
                                        <p:tav tm="100000">
                                          <p:val>
                                            <p:fltVal val="1.000000"/>
                                          </p:val>
                                        </p:tav>
                                      </p:tavLst>
                                    </p:anim>
                                    <p:anim calcmode="lin" valueType="num">
                                      <p:cBhvr>
                                        <p:cTn id="263" dur="332" tmFilter="0, 0; 0.125,0.2665; 0.25,0.4; 0.375,0.465; 0.5,0.5;  0.625,0.535; 0.75,0.6; 0.875,0.7335; 1,1">
                                          <p:stCondLst>
                                            <p:cond delay="1324"/>
                                          </p:stCondLst>
                                        </p:cTn>
                                        <p:tgtEl>
                                          <p:spTgt spid="4">
                                            <p:txEl>
                                              <p:charRg st="14" end="14"/>
                                            </p:txEl>
                                          </p:spTgt>
                                        </p:tgtEl>
                                        <p:attrNameLst>
                                          <p:attrName>ppt_y</p:attrName>
                                        </p:attrNameLst>
                                      </p:cBhvr>
                                      <p:tavLst>
                                        <p:tav tm="0" fmla="#ppt_y-sin(pi*$)/27">
                                          <p:val>
                                            <p:fltVal val="0.000000"/>
                                          </p:val>
                                        </p:tav>
                                        <p:tav tm="100000">
                                          <p:val>
                                            <p:fltVal val="1.000000"/>
                                          </p:val>
                                        </p:tav>
                                      </p:tavLst>
                                    </p:anim>
                                    <p:anim calcmode="lin" valueType="num">
                                      <p:cBhvr>
                                        <p:cTn id="264" dur="164" tmFilter="0, 0; 0.125,0.2665; 0.25,0.4; 0.375,0.465; 0.5,0.5;  0.625,0.535; 0.75,0.6; 0.875,0.7335; 1,1">
                                          <p:stCondLst>
                                            <p:cond delay="1656"/>
                                          </p:stCondLst>
                                        </p:cTn>
                                        <p:tgtEl>
                                          <p:spTgt spid="4">
                                            <p:txEl>
                                              <p:charRg st="14" end="14"/>
                                            </p:txEl>
                                          </p:spTgt>
                                        </p:tgtEl>
                                        <p:attrNameLst>
                                          <p:attrName>ppt_y</p:attrName>
                                        </p:attrNameLst>
                                      </p:cBhvr>
                                      <p:tavLst>
                                        <p:tav tm="0" fmla="#ppt_y-sin(pi*$)/81">
                                          <p:val>
                                            <p:fltVal val="0.000000"/>
                                          </p:val>
                                        </p:tav>
                                        <p:tav tm="100000">
                                          <p:val>
                                            <p:fltVal val="1.000000"/>
                                          </p:val>
                                        </p:tav>
                                      </p:tavLst>
                                    </p:anim>
                                    <p:animScale>
                                      <p:cBhvr>
                                        <p:cTn id="265" dur="26">
                                          <p:stCondLst>
                                            <p:cond delay="650"/>
                                          </p:stCondLst>
                                        </p:cTn>
                                        <p:tgtEl>
                                          <p:spTgt spid="4">
                                            <p:txEl>
                                              <p:charRg st="14" end="14"/>
                                            </p:txEl>
                                          </p:spTgt>
                                        </p:tgtEl>
                                      </p:cBhvr>
                                      <p:to x="100000" y="60000"/>
                                    </p:animScale>
                                    <p:animScale>
                                      <p:cBhvr>
                                        <p:cTn id="266" dur="166" decel="50000">
                                          <p:stCondLst>
                                            <p:cond delay="676"/>
                                          </p:stCondLst>
                                        </p:cTn>
                                        <p:tgtEl>
                                          <p:spTgt spid="4">
                                            <p:txEl>
                                              <p:charRg st="14" end="14"/>
                                            </p:txEl>
                                          </p:spTgt>
                                        </p:tgtEl>
                                      </p:cBhvr>
                                      <p:to x="100000" y="100000"/>
                                    </p:animScale>
                                    <p:animScale>
                                      <p:cBhvr>
                                        <p:cTn id="267" dur="26">
                                          <p:stCondLst>
                                            <p:cond delay="1312"/>
                                          </p:stCondLst>
                                        </p:cTn>
                                        <p:tgtEl>
                                          <p:spTgt spid="4">
                                            <p:txEl>
                                              <p:charRg st="14" end="14"/>
                                            </p:txEl>
                                          </p:spTgt>
                                        </p:tgtEl>
                                      </p:cBhvr>
                                      <p:to x="100000" y="80000"/>
                                    </p:animScale>
                                    <p:animScale>
                                      <p:cBhvr>
                                        <p:cTn id="268" dur="166" decel="50000">
                                          <p:stCondLst>
                                            <p:cond delay="1338"/>
                                          </p:stCondLst>
                                        </p:cTn>
                                        <p:tgtEl>
                                          <p:spTgt spid="4">
                                            <p:txEl>
                                              <p:charRg st="14" end="14"/>
                                            </p:txEl>
                                          </p:spTgt>
                                        </p:tgtEl>
                                      </p:cBhvr>
                                      <p:to x="100000" y="100000"/>
                                    </p:animScale>
                                    <p:animScale>
                                      <p:cBhvr>
                                        <p:cTn id="269" dur="26">
                                          <p:stCondLst>
                                            <p:cond delay="1642"/>
                                          </p:stCondLst>
                                        </p:cTn>
                                        <p:tgtEl>
                                          <p:spTgt spid="4">
                                            <p:txEl>
                                              <p:charRg st="14" end="14"/>
                                            </p:txEl>
                                          </p:spTgt>
                                        </p:tgtEl>
                                      </p:cBhvr>
                                      <p:to x="100000" y="90000"/>
                                    </p:animScale>
                                    <p:animScale>
                                      <p:cBhvr>
                                        <p:cTn id="270" dur="166" decel="50000">
                                          <p:stCondLst>
                                            <p:cond delay="1668"/>
                                          </p:stCondLst>
                                        </p:cTn>
                                        <p:tgtEl>
                                          <p:spTgt spid="4">
                                            <p:txEl>
                                              <p:charRg st="14" end="14"/>
                                            </p:txEl>
                                          </p:spTgt>
                                        </p:tgtEl>
                                      </p:cBhvr>
                                      <p:to x="100000" y="100000"/>
                                    </p:animScale>
                                    <p:animScale>
                                      <p:cBhvr>
                                        <p:cTn id="271" dur="26">
                                          <p:stCondLst>
                                            <p:cond delay="1808"/>
                                          </p:stCondLst>
                                        </p:cTn>
                                        <p:tgtEl>
                                          <p:spTgt spid="4">
                                            <p:txEl>
                                              <p:charRg st="14" end="14"/>
                                            </p:txEl>
                                          </p:spTgt>
                                        </p:tgtEl>
                                      </p:cBhvr>
                                      <p:to x="100000" y="95000"/>
                                    </p:animScale>
                                    <p:animScale>
                                      <p:cBhvr>
                                        <p:cTn id="272" dur="166" decel="50000">
                                          <p:stCondLst>
                                            <p:cond delay="1834"/>
                                          </p:stCondLst>
                                        </p:cTn>
                                        <p:tgtEl>
                                          <p:spTgt spid="4">
                                            <p:txEl>
                                              <p:char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nodeType="clickEffect">
                                  <p:stCondLst>
                                    <p:cond delay="0"/>
                                  </p:stCondLst>
                                  <p:childTnLst>
                                    <p:set>
                                      <p:cBhvr>
                                        <p:cTn id="276" dur="1" fill="hold">
                                          <p:stCondLst>
                                            <p:cond delay="0"/>
                                          </p:stCondLst>
                                        </p:cTn>
                                        <p:tgtEl>
                                          <p:spTgt spid="4">
                                            <p:txEl>
                                              <p:charRg st="15" end="15"/>
                                            </p:txEl>
                                          </p:spTgt>
                                        </p:tgtEl>
                                        <p:attrNameLst>
                                          <p:attrName>style.visibility</p:attrName>
                                        </p:attrNameLst>
                                      </p:cBhvr>
                                      <p:to>
                                        <p:strVal val="visible"/>
                                      </p:to>
                                    </p:set>
                                    <p:animEffect transition="in" filter="wipe(down)">
                                      <p:cBhvr>
                                        <p:cTn id="277" dur="580">
                                          <p:stCondLst>
                                            <p:cond delay="0"/>
                                          </p:stCondLst>
                                        </p:cTn>
                                        <p:tgtEl>
                                          <p:spTgt spid="4">
                                            <p:txEl>
                                              <p:charRg st="15" end="15"/>
                                            </p:txEl>
                                          </p:spTgt>
                                        </p:tgtEl>
                                      </p:cBhvr>
                                    </p:animEffect>
                                    <p:anim calcmode="lin" valueType="num">
                                      <p:cBhvr>
                                        <p:cTn id="27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28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28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28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283" dur="26">
                                          <p:stCondLst>
                                            <p:cond delay="650"/>
                                          </p:stCondLst>
                                        </p:cTn>
                                        <p:tgtEl>
                                          <p:spTgt spid="4">
                                            <p:txEl>
                                              <p:charRg st="15" end="15"/>
                                            </p:txEl>
                                          </p:spTgt>
                                        </p:tgtEl>
                                      </p:cBhvr>
                                      <p:to x="100000" y="60000"/>
                                    </p:animScale>
                                    <p:animScale>
                                      <p:cBhvr>
                                        <p:cTn id="284" dur="166" decel="50000">
                                          <p:stCondLst>
                                            <p:cond delay="676"/>
                                          </p:stCondLst>
                                        </p:cTn>
                                        <p:tgtEl>
                                          <p:spTgt spid="4">
                                            <p:txEl>
                                              <p:charRg st="15" end="15"/>
                                            </p:txEl>
                                          </p:spTgt>
                                        </p:tgtEl>
                                      </p:cBhvr>
                                      <p:to x="100000" y="100000"/>
                                    </p:animScale>
                                    <p:animScale>
                                      <p:cBhvr>
                                        <p:cTn id="285" dur="26">
                                          <p:stCondLst>
                                            <p:cond delay="1312"/>
                                          </p:stCondLst>
                                        </p:cTn>
                                        <p:tgtEl>
                                          <p:spTgt spid="4">
                                            <p:txEl>
                                              <p:charRg st="15" end="15"/>
                                            </p:txEl>
                                          </p:spTgt>
                                        </p:tgtEl>
                                      </p:cBhvr>
                                      <p:to x="100000" y="80000"/>
                                    </p:animScale>
                                    <p:animScale>
                                      <p:cBhvr>
                                        <p:cTn id="286" dur="166" decel="50000">
                                          <p:stCondLst>
                                            <p:cond delay="1338"/>
                                          </p:stCondLst>
                                        </p:cTn>
                                        <p:tgtEl>
                                          <p:spTgt spid="4">
                                            <p:txEl>
                                              <p:charRg st="15" end="15"/>
                                            </p:txEl>
                                          </p:spTgt>
                                        </p:tgtEl>
                                      </p:cBhvr>
                                      <p:to x="100000" y="100000"/>
                                    </p:animScale>
                                    <p:animScale>
                                      <p:cBhvr>
                                        <p:cTn id="287" dur="26">
                                          <p:stCondLst>
                                            <p:cond delay="1642"/>
                                          </p:stCondLst>
                                        </p:cTn>
                                        <p:tgtEl>
                                          <p:spTgt spid="4">
                                            <p:txEl>
                                              <p:charRg st="15" end="15"/>
                                            </p:txEl>
                                          </p:spTgt>
                                        </p:tgtEl>
                                      </p:cBhvr>
                                      <p:to x="100000" y="90000"/>
                                    </p:animScale>
                                    <p:animScale>
                                      <p:cBhvr>
                                        <p:cTn id="288" dur="166" decel="50000">
                                          <p:stCondLst>
                                            <p:cond delay="1668"/>
                                          </p:stCondLst>
                                        </p:cTn>
                                        <p:tgtEl>
                                          <p:spTgt spid="4">
                                            <p:txEl>
                                              <p:charRg st="15" end="15"/>
                                            </p:txEl>
                                          </p:spTgt>
                                        </p:tgtEl>
                                      </p:cBhvr>
                                      <p:to x="100000" y="100000"/>
                                    </p:animScale>
                                    <p:animScale>
                                      <p:cBhvr>
                                        <p:cTn id="289" dur="26">
                                          <p:stCondLst>
                                            <p:cond delay="1808"/>
                                          </p:stCondLst>
                                        </p:cTn>
                                        <p:tgtEl>
                                          <p:spTgt spid="4">
                                            <p:txEl>
                                              <p:charRg st="15" end="15"/>
                                            </p:txEl>
                                          </p:spTgt>
                                        </p:tgtEl>
                                      </p:cBhvr>
                                      <p:to x="100000" y="95000"/>
                                    </p:animScale>
                                    <p:animScale>
                                      <p:cBhvr>
                                        <p:cTn id="290" dur="166" decel="50000">
                                          <p:stCondLst>
                                            <p:cond delay="1834"/>
                                          </p:stCondLst>
                                        </p:cTn>
                                        <p:tgtEl>
                                          <p:spTgt spid="4">
                                            <p:txEl>
                                              <p:char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nodeType="clickEffect">
                                  <p:stCondLst>
                                    <p:cond delay="0"/>
                                  </p:stCondLst>
                                  <p:childTnLst>
                                    <p:set>
                                      <p:cBhvr>
                                        <p:cTn id="294" dur="1" fill="hold">
                                          <p:stCondLst>
                                            <p:cond delay="0"/>
                                          </p:stCondLst>
                                        </p:cTn>
                                        <p:tgtEl>
                                          <p:spTgt spid="4">
                                            <p:txEl>
                                              <p:charRg st="16" end="16"/>
                                            </p:txEl>
                                          </p:spTgt>
                                        </p:tgtEl>
                                        <p:attrNameLst>
                                          <p:attrName>style.visibility</p:attrName>
                                        </p:attrNameLst>
                                      </p:cBhvr>
                                      <p:to>
                                        <p:strVal val="visible"/>
                                      </p:to>
                                    </p:set>
                                    <p:animEffect transition="in" filter="wipe(down)">
                                      <p:cBhvr>
                                        <p:cTn id="295" dur="580">
                                          <p:stCondLst>
                                            <p:cond delay="0"/>
                                          </p:stCondLst>
                                        </p:cTn>
                                        <p:tgtEl>
                                          <p:spTgt spid="4">
                                            <p:txEl>
                                              <p:charRg st="16" end="16"/>
                                            </p:txEl>
                                          </p:spTgt>
                                        </p:tgtEl>
                                      </p:cBhvr>
                                    </p:animEffect>
                                    <p:anim calcmode="lin" valueType="num">
                                      <p:cBhvr>
                                        <p:cTn id="29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9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01" dur="26">
                                          <p:stCondLst>
                                            <p:cond delay="650"/>
                                          </p:stCondLst>
                                        </p:cTn>
                                        <p:tgtEl>
                                          <p:spTgt spid="4">
                                            <p:txEl>
                                              <p:charRg st="16" end="16"/>
                                            </p:txEl>
                                          </p:spTgt>
                                        </p:tgtEl>
                                      </p:cBhvr>
                                      <p:to x="100000" y="60000"/>
                                    </p:animScale>
                                    <p:animScale>
                                      <p:cBhvr>
                                        <p:cTn id="302" dur="166" decel="50000">
                                          <p:stCondLst>
                                            <p:cond delay="676"/>
                                          </p:stCondLst>
                                        </p:cTn>
                                        <p:tgtEl>
                                          <p:spTgt spid="4">
                                            <p:txEl>
                                              <p:charRg st="16" end="16"/>
                                            </p:txEl>
                                          </p:spTgt>
                                        </p:tgtEl>
                                      </p:cBhvr>
                                      <p:to x="100000" y="100000"/>
                                    </p:animScale>
                                    <p:animScale>
                                      <p:cBhvr>
                                        <p:cTn id="303" dur="26">
                                          <p:stCondLst>
                                            <p:cond delay="1312"/>
                                          </p:stCondLst>
                                        </p:cTn>
                                        <p:tgtEl>
                                          <p:spTgt spid="4">
                                            <p:txEl>
                                              <p:charRg st="16" end="16"/>
                                            </p:txEl>
                                          </p:spTgt>
                                        </p:tgtEl>
                                      </p:cBhvr>
                                      <p:to x="100000" y="80000"/>
                                    </p:animScale>
                                    <p:animScale>
                                      <p:cBhvr>
                                        <p:cTn id="304" dur="166" decel="50000">
                                          <p:stCondLst>
                                            <p:cond delay="1338"/>
                                          </p:stCondLst>
                                        </p:cTn>
                                        <p:tgtEl>
                                          <p:spTgt spid="4">
                                            <p:txEl>
                                              <p:charRg st="16" end="16"/>
                                            </p:txEl>
                                          </p:spTgt>
                                        </p:tgtEl>
                                      </p:cBhvr>
                                      <p:to x="100000" y="100000"/>
                                    </p:animScale>
                                    <p:animScale>
                                      <p:cBhvr>
                                        <p:cTn id="305" dur="26">
                                          <p:stCondLst>
                                            <p:cond delay="1642"/>
                                          </p:stCondLst>
                                        </p:cTn>
                                        <p:tgtEl>
                                          <p:spTgt spid="4">
                                            <p:txEl>
                                              <p:charRg st="16" end="16"/>
                                            </p:txEl>
                                          </p:spTgt>
                                        </p:tgtEl>
                                      </p:cBhvr>
                                      <p:to x="100000" y="90000"/>
                                    </p:animScale>
                                    <p:animScale>
                                      <p:cBhvr>
                                        <p:cTn id="306" dur="166" decel="50000">
                                          <p:stCondLst>
                                            <p:cond delay="1668"/>
                                          </p:stCondLst>
                                        </p:cTn>
                                        <p:tgtEl>
                                          <p:spTgt spid="4">
                                            <p:txEl>
                                              <p:charRg st="16" end="16"/>
                                            </p:txEl>
                                          </p:spTgt>
                                        </p:tgtEl>
                                      </p:cBhvr>
                                      <p:to x="100000" y="100000"/>
                                    </p:animScale>
                                    <p:animScale>
                                      <p:cBhvr>
                                        <p:cTn id="307" dur="26">
                                          <p:stCondLst>
                                            <p:cond delay="1808"/>
                                          </p:stCondLst>
                                        </p:cTn>
                                        <p:tgtEl>
                                          <p:spTgt spid="4">
                                            <p:txEl>
                                              <p:charRg st="16" end="16"/>
                                            </p:txEl>
                                          </p:spTgt>
                                        </p:tgtEl>
                                      </p:cBhvr>
                                      <p:to x="100000" y="95000"/>
                                    </p:animScale>
                                    <p:animScale>
                                      <p:cBhvr>
                                        <p:cTn id="308" dur="166" decel="50000">
                                          <p:stCondLst>
                                            <p:cond delay="1834"/>
                                          </p:stCondLst>
                                        </p:cTn>
                                        <p:tgtEl>
                                          <p:spTgt spid="4">
                                            <p:txEl>
                                              <p:charRg st="16" end="1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3"/>
          <p:cNvSpPr txBox="1"/>
          <p:nvPr/>
        </p:nvSpPr>
        <p:spPr>
          <a:xfrm>
            <a:off x="1127448" y="2708920"/>
            <a:ext cx="8411818" cy="1323439"/>
          </a:xfrm>
          <a:prstGeom prst="rect">
            <a:avLst/>
          </a:prstGeom>
          <a:noFill/>
          <a:effectLst>
            <a:outerShdw blurRad="50800" dist="38100" dir="2700000" algn="tl" rotWithShape="0">
              <a:prstClr val="black">
                <a:alpha val="40000"/>
              </a:prstClr>
            </a:outerShdw>
          </a:effectLst>
        </p:spPr>
        <p:txBody>
          <a:bodyPr>
            <a:spAutoFit/>
          </a:bodyPr>
          <a:lstStyle/>
          <a:p>
            <a:pPr marR="0" algn="ctr" defTabSz="457200" eaLnBrk="1" fontAlgn="auto" hangingPunct="1">
              <a:spcBef>
                <a:spcPts val="0"/>
              </a:spcBef>
              <a:spcAft>
                <a:spcPts val="0"/>
              </a:spcAft>
              <a:buClrTx/>
              <a:buSzTx/>
              <a:buFontTx/>
              <a:buNone/>
              <a:defRPr/>
            </a:pPr>
            <a:r>
              <a:rPr kumimoji="0" lang="zh-CN" altLang="en-US" sz="8000" kern="1200" cap="none" spc="0" normalizeH="0" baseline="0" noProof="0" dirty="0">
                <a:ln w="3175">
                  <a:solidFill>
                    <a:srgbClr val="31A5D7"/>
                  </a:solidFill>
                </a:ln>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谢 谢 观 看 ！</a:t>
            </a:r>
            <a:endParaRPr kumimoji="0" lang="zh-CN" altLang="en-US" sz="8000" kern="1200" cap="none" spc="0" normalizeH="0" baseline="0" noProof="0" dirty="0">
              <a:ln w="3175">
                <a:solidFill>
                  <a:srgbClr val="31A5D7"/>
                </a:solidFill>
              </a:ln>
              <a:latin typeface="华康俪金黑W8" pitchFamily="49" charset="-122"/>
              <a:ea typeface="华康俪金黑W8"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3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任务单元一 </a:t>
            </a:r>
            <a:r>
              <a:rPr kumimoji="0" lang="en-US" altLang="zh-CN" sz="3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 </a:t>
            </a:r>
            <a:r>
              <a:rPr kumimoji="0" sz="3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建筑工程项目竣工验收 </a:t>
            </a:r>
            <a:br>
              <a:rPr kumimoji="0" sz="3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br>
            <a:r>
              <a:rPr kumimoji="0" lang="en-US" altLang="zh-CN" sz="3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rPr>
              <a:t>  </a:t>
            </a:r>
            <a:r>
              <a:rPr kumimoji="0" lang="zh-CN" sz="2400" b="0" i="0" u="none" strike="noStrike"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一、工程项目竣工验收的定义</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9219" name="内容占位符 2"/>
          <p:cNvSpPr>
            <a:spLocks noGrp="1"/>
          </p:cNvSpPr>
          <p:nvPr>
            <p:ph idx="1"/>
          </p:nvPr>
        </p:nvSpPr>
        <p:spPr>
          <a:xfrm>
            <a:off x="840105" y="1964055"/>
            <a:ext cx="7790815" cy="4371975"/>
          </a:xfrm>
          <a:ln/>
        </p:spPr>
        <p:txBody>
          <a:bodyPr vert="horz" wrap="square" lIns="91440" tIns="45720" rIns="91440" bIns="45720" anchor="t" anchorCtr="0"/>
          <a:p>
            <a:pPr>
              <a:lnSpc>
                <a:spcPct val="150000"/>
              </a:lnSpc>
            </a:pPr>
            <a:r>
              <a:rPr lang="zh-CN" dirty="0">
                <a:latin typeface="微软雅黑" panose="020B0503020204020204" pitchFamily="34" charset="-122"/>
                <a:ea typeface="微软雅黑" panose="020B0503020204020204" pitchFamily="34" charset="-122"/>
              </a:rPr>
              <a:t>建筑工程竣工是指建筑工程项目经施工单位从施工准备到全部施工活动,已完成建筑工程项目设计图纸和工程施工合同规定的全部内容,并达到建设单位的使用要求,它标志建筑工程项目施工任务已全部完成。</a:t>
            </a:r>
            <a:endParaRPr lang="zh-CN" dirty="0">
              <a:latin typeface="微软雅黑" panose="020B0503020204020204" pitchFamily="34" charset="-122"/>
              <a:ea typeface="微软雅黑" panose="020B0503020204020204" pitchFamily="34" charset="-122"/>
            </a:endParaRPr>
          </a:p>
          <a:p>
            <a:pPr>
              <a:lnSpc>
                <a:spcPct val="150000"/>
              </a:lnSpc>
            </a:pPr>
            <a:r>
              <a:rPr lang="zh-CN" dirty="0">
                <a:latin typeface="微软雅黑" panose="020B0503020204020204" pitchFamily="34" charset="-122"/>
                <a:ea typeface="微软雅黑" panose="020B0503020204020204" pitchFamily="34" charset="-122"/>
              </a:rPr>
              <a:t>竣工验收是发包人和承包人的交易行为。竣工验收的主体有交工主体和验收主体两部分。交工主体是承包人;验收主体是发包人,两者都是竣工验收的实施者,是相互依存的。</a:t>
            </a:r>
            <a:endParaRPr lang="zh-CN" dirty="0">
              <a:latin typeface="微软雅黑" panose="020B0503020204020204" pitchFamily="34" charset="-122"/>
              <a:ea typeface="微软雅黑" panose="020B0503020204020204" pitchFamily="34" charset="-122"/>
            </a:endParaRPr>
          </a:p>
          <a:p>
            <a:pPr>
              <a:lnSpc>
                <a:spcPct val="150000"/>
              </a:lnSpc>
            </a:pPr>
            <a:r>
              <a:rPr lang="zh-CN" dirty="0">
                <a:latin typeface="微软雅黑" panose="020B0503020204020204" pitchFamily="34" charset="-122"/>
                <a:ea typeface="微软雅黑" panose="020B0503020204020204" pitchFamily="34" charset="-122"/>
              </a:rPr>
              <a:t>工程项目的竣工验收是施工全过程的最后一道程序,也是工程项目管理的最后一项工作。它是建设投资成果转入生产或使用的标志,也是全面考核投资效益、检验设计和施工质量的重要环节。</a:t>
            </a:r>
            <a:endParaRPr lang="zh-CN" dirty="0">
              <a:latin typeface="微软雅黑" panose="020B0503020204020204" pitchFamily="34" charset="-122"/>
              <a:ea typeface="微软雅黑" panose="020B0503020204020204" pitchFamily="34" charset="-122"/>
            </a:endParaRPr>
          </a:p>
        </p:txBody>
      </p:sp>
      <p:pic>
        <p:nvPicPr>
          <p:cNvPr id="9220" name="图片 4"/>
          <p:cNvPicPr>
            <a:picLocks noChangeAspect="1"/>
          </p:cNvPicPr>
          <p:nvPr/>
        </p:nvPicPr>
        <p:blipFill>
          <a:blip r:embed="rId1"/>
          <a:stretch>
            <a:fillRect/>
          </a:stretch>
        </p:blipFill>
        <p:spPr>
          <a:xfrm>
            <a:off x="8400098" y="4293235"/>
            <a:ext cx="3559175" cy="2374900"/>
          </a:xfrm>
          <a:prstGeom prst="rect">
            <a:avLst/>
          </a:prstGeom>
          <a:noFill/>
          <a:ln w="9525">
            <a:noFill/>
          </a:ln>
        </p:spPr>
      </p:pic>
      <p:pic>
        <p:nvPicPr>
          <p:cNvPr id="9221" name="图片 6"/>
          <p:cNvPicPr>
            <a:picLocks noChangeAspect="1"/>
          </p:cNvPicPr>
          <p:nvPr/>
        </p:nvPicPr>
        <p:blipFill>
          <a:blip r:embed="rId2"/>
          <a:stretch>
            <a:fillRect/>
          </a:stretch>
        </p:blipFill>
        <p:spPr>
          <a:xfrm>
            <a:off x="5959475" y="6477000"/>
            <a:ext cx="714375" cy="3810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8596630" cy="548322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1.竣工验收的依据</a:t>
            </a:r>
            <a:endParaRPr kumimoji="0" lang="zh-CN" altLang="zh-CN"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(1)上级主管部门有关工程竣工验收文件和规定。</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(2)国家和有关部门颁发的施工规范、质量标准、验收规范。</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(3)批准的设计文件、施工图纸及说明书。</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(4)双方签订的施工合同。</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(5)设备技术说明书。</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(6)设计变更通知书。</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(7)有关的协作配合协议书。</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(8)其他。</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0863" y="379413"/>
            <a:ext cx="6102350" cy="645160"/>
          </a:xfrm>
          <a:prstGeom prst="rect">
            <a:avLst/>
          </a:prstGeom>
          <a:noFill/>
          <a:ln w="9525">
            <a:noFill/>
          </a:ln>
        </p:spPr>
        <p:txBody>
          <a:bodyPr>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二、竣工验收的依据、要求和条件</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8512810" cy="4523740"/>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2.竣工验收的要求</a:t>
            </a:r>
            <a:endParaRPr kumimoji="0" lang="zh-CN" altLang="zh-CN"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(1)建筑工程施工质量应符合《建筑工程施工质量验收统一标准》(GB 50300—2013)和相关专业验收规范的规定。</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(2)建筑工程施工应符合工程勘察、设计文件的要求。</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(3)参加工程施工质量验收的各方人员应具备规定的资格。</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(4)验收均应在施工单位自行检查评定的基础上进行。</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(5)隐蔽工程在隐蔽前应由施工单位通知有关单位进行验收,并应形成验收文件。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0863" y="379413"/>
            <a:ext cx="6102350" cy="645160"/>
          </a:xfrm>
          <a:prstGeom prst="rect">
            <a:avLst/>
          </a:prstGeom>
          <a:noFill/>
          <a:ln w="9525">
            <a:noFill/>
          </a:ln>
        </p:spPr>
        <p:txBody>
          <a:bodyPr>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二、竣工验收的依据、要求和条件</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8065135" cy="3414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(6)涉及结构安全的试块、试件及有关材料,应按规定进行见证取样检测。</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(7)检验批的质量应按主控项目和一般项目验收。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(8)对涉及结构安全和使用功能的重要分部应抽样检测。</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(9)承担见证取样检测及有关结构安全检测的单位应具有相应资质。</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(10)观感质量应由验收人员通过现场检查,并共同确认。</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0863" y="379413"/>
            <a:ext cx="6102350" cy="645160"/>
          </a:xfrm>
          <a:prstGeom prst="rect">
            <a:avLst/>
          </a:prstGeom>
          <a:noFill/>
          <a:ln w="9525">
            <a:noFill/>
          </a:ln>
        </p:spPr>
        <p:txBody>
          <a:bodyPr>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二、竣工验收的依据、要求和条件</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内容占位符 2"/>
          <p:cNvSpPr>
            <a:spLocks noGrp="1"/>
          </p:cNvSpPr>
          <p:nvPr>
            <p:ph idx="1"/>
          </p:nvPr>
        </p:nvSpPr>
        <p:spPr>
          <a:xfrm>
            <a:off x="695325" y="1268730"/>
            <a:ext cx="10610215" cy="5065395"/>
          </a:xfrm>
        </p:spPr>
        <p:txBody>
          <a:bodyPr vert="horz" lIns="91440" tIns="45720" rIns="91440" bIns="45720" rtlCol="0">
            <a:no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3.竣工验收的条件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(1)完成建筑工程设计和合同约定的各项内容。</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(2)有完整的技术档案和施工管理资料。</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(3)有工程使用的主要建筑材料、建筑工地构配件和设备合格证及必要的进场试验报告。</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(4)有施工单位签署的工程质量保修书。</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(5)有勘察、设计、施工、工程监理等单位分别签署的质量合格文件。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(6)城乡规划行政主管部门对工程是否符合规划设计要求进行检查,并出具认可文件。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(7)有公安消防、环保等部门出具的认可文件或准许使用的文件。</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(8)建设项目行政主管部门及其委托的工程质量监督机构等有关部门责令整改的问题已全部整改完毕。</a:t>
            </a:r>
            <a:endParaRPr kumimoji="0" lang="zh-CN" altLang="zh-CN"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0243" name="文本框 2"/>
          <p:cNvSpPr txBox="1"/>
          <p:nvPr/>
        </p:nvSpPr>
        <p:spPr>
          <a:xfrm>
            <a:off x="550863" y="379413"/>
            <a:ext cx="6102350" cy="645160"/>
          </a:xfrm>
          <a:prstGeom prst="rect">
            <a:avLst/>
          </a:prstGeom>
          <a:noFill/>
          <a:ln w="9525">
            <a:noFill/>
          </a:ln>
        </p:spPr>
        <p:txBody>
          <a:bodyPr>
            <a:spAutoFit/>
          </a:bodyPr>
          <a:p>
            <a:pPr eaLnBrk="1" hangingPunct="1">
              <a:lnSpc>
                <a:spcPct val="150000"/>
              </a:lnSpc>
              <a:buNone/>
            </a:pPr>
            <a:r>
              <a:rPr lang="zh-CN" sz="2400" b="1" dirty="0">
                <a:latin typeface="微软雅黑" panose="020B0503020204020204" pitchFamily="34" charset="-122"/>
                <a:ea typeface="微软雅黑" panose="020B0503020204020204" pitchFamily="34" charset="-122"/>
              </a:rPr>
              <a:t>二、竣工验收的依据、要求和条件</a:t>
            </a:r>
            <a:endParaRPr lang="zh-CN" sz="2400" b="1" dirty="0">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UNIT_TABLE_BEAUTIFY" val="smartTable{3da50ea9-9f23-43dc-bc83-52da2c5a8397}"/>
  <p:tag name="TABLE_ENDDRAG_ORIGIN_RECT" val="417*329"/>
  <p:tag name="TABLE_ENDDRAG_RECT" val="271*174*417*329"/>
</p:tagLst>
</file>

<file path=ppt/tags/tag3.xml><?xml version="1.0" encoding="utf-8"?>
<p:tagLst xmlns:p="http://schemas.openxmlformats.org/presentationml/2006/main">
  <p:tag name="KSO_WPP_MARK_KEY" val="9f46fe11-2e1f-4659-aa97-bb1707b2aef6"/>
  <p:tag name="COMMONDATA" val="eyJoZGlkIjoiMzJkZDU3YmEyODJhYjI1OWQ4ODAzNjNmZmQ5ZTcwNDEifQ=="/>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8248</Words>
  <Application>WPS 演示</Application>
  <PresentationFormat>宽屏</PresentationFormat>
  <Paragraphs>485</Paragraphs>
  <Slides>47</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47</vt:i4>
      </vt:variant>
    </vt:vector>
  </HeadingPairs>
  <TitlesOfParts>
    <vt:vector size="69" baseType="lpstr">
      <vt:lpstr>Arial</vt:lpstr>
      <vt:lpstr>宋体</vt:lpstr>
      <vt:lpstr>Wingdings</vt:lpstr>
      <vt:lpstr>Trebuchet MS</vt:lpstr>
      <vt:lpstr>Wingdings 3</vt:lpstr>
      <vt:lpstr>华文新魏</vt:lpstr>
      <vt:lpstr>Calibri</vt:lpstr>
      <vt:lpstr>微软雅黑</vt:lpstr>
      <vt:lpstr>Times New Roman</vt:lpstr>
      <vt:lpstr>MS Gothic</vt:lpstr>
      <vt:lpstr>font2-Identity-H</vt:lpstr>
      <vt:lpstr>Segoe Print</vt:lpstr>
      <vt:lpstr>font1-Identity-H</vt:lpstr>
      <vt:lpstr>方正姚体</vt:lpstr>
      <vt:lpstr>Arial Unicode MS</vt:lpstr>
      <vt:lpstr>华康俪金黑W8</vt:lpstr>
      <vt:lpstr>黑体</vt:lpstr>
      <vt:lpstr>NEU-BZ-S92</vt:lpstr>
      <vt:lpstr>方正书宋_GBK</vt:lpstr>
      <vt:lpstr>NEU-HZ-S92</vt:lpstr>
      <vt:lpstr>平面</vt:lpstr>
      <vt:lpstr>1_平面</vt:lpstr>
      <vt:lpstr>PowerPoint 演示文稿</vt:lpstr>
      <vt:lpstr>目 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任务单元一　建筑工程合同管理概述</vt:lpstr>
      <vt:lpstr>任务单元二　建筑工程项目回访及保修</vt:lpstr>
      <vt:lpstr>任务单元二　建筑工程项目回访及保修</vt:lpstr>
      <vt:lpstr>任务单元二　建筑工程项目回访及保修</vt:lpstr>
      <vt:lpstr>任务单元二　建筑工程项目回访及保修</vt:lpstr>
      <vt:lpstr>任务单元二　建筑工程项目回访及保修</vt:lpstr>
      <vt:lpstr>任务单元二　建筑工程项目回访及保修</vt:lpstr>
      <vt:lpstr>任务单元二　建筑工程项目回访及保修</vt:lpstr>
      <vt:lpstr>任务单元二　建筑工程项目回访及保修</vt:lpstr>
      <vt:lpstr>(三)合同法律关系的产生、变更与终止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第九章 建筑工程项目 风险管理</dc:title>
  <dc:creator>USER</dc:creator>
  <cp:lastModifiedBy>记忆、格式化</cp:lastModifiedBy>
  <cp:revision>25</cp:revision>
  <dcterms:created xsi:type="dcterms:W3CDTF">2011-06-21T08:42:23Z</dcterms:created>
  <dcterms:modified xsi:type="dcterms:W3CDTF">2023-03-17T07:25:54Z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69B0855C973A4B4CB69CB66E61D278D8</vt:lpwstr>
  </property>
  <property fmtid="{D5CDD505-2E9C-101B-9397-08002B2CF9AE}" pid="3" name="KSOProductBuildVer">
    <vt:lpwstr>2052-11.1.0.13703</vt:lpwstr>
  </property>
</Properties>
</file>